
<file path=[Content_Types].xml><?xml version="1.0" encoding="utf-8"?>
<Types xmlns="http://schemas.openxmlformats.org/package/2006/content-types">
  <Default Extension="xml" ContentType="application/xml"/>
  <Default Extension="jpeg" ContentType="image/jpeg"/>
  <Default Extension="tif" ContentType="image/tif"/>
  <Default Extension="png" ContentType="image/png"/>
  <Default Extension="jp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7.jpg" ContentType="image/jpeg"/>
  <Override PartName="/ppt/media/image9.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61" r:id="rId5"/>
    <p:sldId id="259" r:id="rId6"/>
    <p:sldId id="266" r:id="rId7"/>
    <p:sldId id="265" r:id="rId8"/>
    <p:sldId id="267" r:id="rId9"/>
    <p:sldId id="263" r:id="rId10"/>
    <p:sldId id="264" r:id="rId1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E8E9E8"/>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0" cap="flat">
              <a:noFill/>
              <a:miter lim="400000"/>
            </a:ln>
          </a:bottom>
          <a:insideH>
            <a:ln w="12700" cap="flat">
              <a:noFill/>
              <a:miter lim="400000"/>
            </a:ln>
          </a:insideH>
          <a:insideV>
            <a:ln w="12700" cap="flat">
              <a:noFill/>
              <a:miter lim="400000"/>
            </a:ln>
          </a:insideV>
        </a:tcBdr>
        <a:fill>
          <a:solidFill>
            <a:schemeClr val="accent1">
              <a:satOff val="12166"/>
              <a:lumOff val="-13042"/>
            </a:schemeClr>
          </a:solidFill>
        </a:fill>
      </a:tcStyle>
    </a:firstRow>
  </a:tblStyle>
  <a:tblStyle styleId="{C7B018BB-80A7-4F77-B60F-C8B233D01FF8}"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EFF8FA"/>
          </a:solidFill>
        </a:fill>
      </a:tcStyle>
    </a:band2H>
    <a:firstCo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4F728F"/>
              </a:solidFill>
              <a:prstDash val="solid"/>
              <a:miter lim="400000"/>
            </a:ln>
          </a:top>
          <a:bottom>
            <a:ln w="12700" cap="flat">
              <a:solidFill>
                <a:srgbClr val="4F728F"/>
              </a:solidFill>
              <a:prstDash val="solid"/>
              <a:miter lim="400000"/>
            </a:ln>
          </a:bottom>
          <a:insideH>
            <a:ln w="12700" cap="flat">
              <a:solidFill>
                <a:srgbClr val="4F728F"/>
              </a:solidFill>
              <a:prstDash val="solid"/>
              <a:miter lim="400000"/>
            </a:ln>
          </a:insideH>
          <a:insideV>
            <a:ln w="12700" cap="flat">
              <a:noFill/>
              <a:miter lim="400000"/>
            </a:ln>
          </a:insideV>
        </a:tcBdr>
        <a:fill>
          <a:solidFill>
            <a:srgbClr val="D4DADF"/>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638EB0"/>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173D59"/>
          </a:solidFill>
        </a:fill>
      </a:tcStyle>
    </a:firstRow>
  </a:tblStyle>
  <a:tblStyle styleId="{EEE7283C-3CF3-47DC-8721-378D4A62B228}" styleName="">
    <a:tblBg/>
    <a:wholeTbl>
      <a:tcTxStyle b="off" i="off">
        <a:font>
          <a:latin typeface="Helvetica Neue"/>
          <a:ea typeface="Helvetica Neue"/>
          <a:cs typeface="Helvetica Neue"/>
        </a:font>
        <a:srgbClr val="444444"/>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3C3C1D"/>
              </a:solidFill>
              <a:prstDash val="solid"/>
              <a:miter lim="400000"/>
            </a:ln>
          </a:left>
          <a:right>
            <a:ln w="12700" cap="flat">
              <a:solidFill>
                <a:schemeClr val="accent2">
                  <a:hueOff val="-487087"/>
                  <a:satOff val="-2686"/>
                  <a:lumOff val="14808"/>
                </a:schemeClr>
              </a:solidFill>
              <a:prstDash val="solid"/>
              <a:miter lim="400000"/>
            </a:ln>
          </a:right>
          <a:top>
            <a:ln w="12700" cap="flat">
              <a:solidFill>
                <a:schemeClr val="accent2">
                  <a:hueOff val="-487087"/>
                  <a:satOff val="-2686"/>
                  <a:lumOff val="14808"/>
                </a:schemeClr>
              </a:solidFill>
              <a:prstDash val="solid"/>
              <a:miter lim="400000"/>
            </a:ln>
          </a:top>
          <a:bottom>
            <a:ln w="12700" cap="flat">
              <a:solidFill>
                <a:schemeClr val="accent2">
                  <a:hueOff val="-487087"/>
                  <a:satOff val="-2686"/>
                  <a:lumOff val="14808"/>
                </a:schemeClr>
              </a:solidFill>
              <a:prstDash val="solid"/>
              <a:miter lim="400000"/>
            </a:ln>
          </a:bottom>
          <a:insideH>
            <a:ln w="12700" cap="flat">
              <a:solidFill>
                <a:schemeClr val="accent2">
                  <a:hueOff val="-487087"/>
                  <a:satOff val="-2686"/>
                  <a:lumOff val="14808"/>
                </a:schemeClr>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CFCDBB"/>
          </a:solidFill>
        </a:fill>
      </a:tcStyle>
    </a:firstCol>
    <a:lastRow>
      <a:tcTxStyle b="off" i="off">
        <a:font>
          <a:latin typeface="Helvetica Neue"/>
          <a:ea typeface="Helvetica Neue"/>
          <a:cs typeface="Helvetica Neue"/>
        </a:font>
        <a:srgbClr val="444444"/>
      </a:tcTxStyle>
      <a:tcStyle>
        <a:tcBdr>
          <a:left>
            <a:ln w="12700" cap="flat">
              <a:solidFill>
                <a:srgbClr val="C6C6C6"/>
              </a:solidFill>
              <a:prstDash val="solid"/>
              <a:miter lim="400000"/>
            </a:ln>
          </a:left>
          <a:right>
            <a:ln w="12700" cap="flat">
              <a:solidFill>
                <a:srgbClr val="C6C6C6"/>
              </a:solidFill>
              <a:prstDash val="solid"/>
              <a:miter lim="400000"/>
            </a:ln>
          </a:right>
          <a:top>
            <a:ln w="12700" cap="flat">
              <a:solidFill>
                <a:srgbClr val="656839"/>
              </a:solidFill>
              <a:prstDash val="solid"/>
              <a:miter lim="400000"/>
            </a:ln>
          </a:top>
          <a:bottom>
            <a:ln w="12700" cap="flat">
              <a:solidFill>
                <a:srgbClr val="3C3C1D"/>
              </a:solidFill>
              <a:prstDash val="solid"/>
              <a:miter lim="400000"/>
            </a:ln>
          </a:bottom>
          <a:insideH>
            <a:ln w="12700" cap="flat">
              <a:solidFill>
                <a:srgbClr val="C6C6C6"/>
              </a:solidFill>
              <a:prstDash val="solid"/>
              <a:miter lim="400000"/>
            </a:ln>
          </a:insideH>
          <a:insideV>
            <a:ln w="12700" cap="flat">
              <a:solidFill>
                <a:srgbClr val="C6C6C6"/>
              </a:solidFill>
              <a:prstDash val="solid"/>
              <a:miter lim="400000"/>
            </a:ln>
          </a:insideV>
        </a:tcBdr>
        <a:fill>
          <a:solidFill>
            <a:srgbClr val="E8E9E8"/>
          </a:solidFill>
        </a:fill>
      </a:tcStyle>
    </a:lastRow>
    <a:firstRow>
      <a:tcTxStyle b="off" i="off">
        <a:font>
          <a:latin typeface="Helvetica Neue"/>
          <a:ea typeface="Helvetica Neue"/>
          <a:cs typeface="Helvetica Neue"/>
        </a:font>
        <a:srgbClr val="FFFFFF"/>
      </a:tcTxStyle>
      <a:tcStyle>
        <a:tcBdr>
          <a:left>
            <a:ln w="12700" cap="flat">
              <a:solidFill>
                <a:schemeClr val="accent2">
                  <a:hueOff val="-487087"/>
                  <a:satOff val="-2686"/>
                  <a:lumOff val="14808"/>
                </a:schemeClr>
              </a:solidFill>
              <a:prstDash val="solid"/>
              <a:miter lim="400000"/>
            </a:ln>
          </a:left>
          <a:right>
            <a:ln w="12700" cap="flat">
              <a:solidFill>
                <a:schemeClr val="accent2">
                  <a:hueOff val="-487087"/>
                  <a:satOff val="-2686"/>
                  <a:lumOff val="14808"/>
                </a:schemeClr>
              </a:solidFill>
              <a:prstDash val="solid"/>
              <a:miter lim="400000"/>
            </a:ln>
          </a:right>
          <a:top>
            <a:ln w="12700" cap="flat">
              <a:solidFill>
                <a:srgbClr val="3C3C1D"/>
              </a:solidFill>
              <a:prstDash val="solid"/>
              <a:miter lim="400000"/>
            </a:ln>
          </a:top>
          <a:bottom>
            <a:ln w="12700" cap="flat">
              <a:solidFill>
                <a:srgbClr val="CBCBCB"/>
              </a:solidFill>
              <a:prstDash val="solid"/>
              <a:miter lim="400000"/>
            </a:ln>
          </a:bottom>
          <a:insideH>
            <a:ln w="12700" cap="flat">
              <a:solidFill>
                <a:srgbClr val="AAA485"/>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656839"/>
          </a:solidFill>
        </a:fill>
      </a:tcStyle>
    </a:firstRow>
  </a:tblStyle>
  <a:tblStyle styleId="{CF821DB8-F4EB-4A41-A1BA-3FCAFE7338EE}"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F1F1F1"/>
          </a:solidFill>
        </a:fill>
      </a:tcStyle>
    </a:wholeTbl>
    <a:band2H>
      <a:tcTxStyle/>
      <a:tcStyle>
        <a:tcBdr/>
        <a:fill>
          <a:solidFill>
            <a:srgbClr val="E4E4E0"/>
          </a:solidFill>
        </a:fill>
      </a:tcStyle>
    </a:band2H>
    <a:firstCol>
      <a:tcTxStyle b="off" i="off">
        <a:font>
          <a:latin typeface="Helvetica Neue"/>
          <a:ea typeface="Helvetica Neue"/>
          <a:cs typeface="Helvetica Neue"/>
        </a:font>
        <a:srgbClr val="FFFFFF"/>
      </a:tcTxStyle>
      <a:tcStyle>
        <a:tcBdr>
          <a:left>
            <a:ln w="12700" cap="flat">
              <a:solidFill>
                <a:srgbClr val="515151"/>
              </a:solidFill>
              <a:prstDash val="solid"/>
              <a:miter lim="400000"/>
            </a:ln>
          </a:left>
          <a:right>
            <a:ln w="0" cap="flat">
              <a:noFill/>
              <a:miter lim="400000"/>
            </a:ln>
          </a:right>
          <a:top>
            <a:ln w="12700" cap="flat">
              <a:solidFill>
                <a:srgbClr val="7D7766"/>
              </a:solidFill>
              <a:prstDash val="solid"/>
              <a:miter lim="400000"/>
            </a:ln>
          </a:top>
          <a:bottom>
            <a:ln w="12700" cap="flat">
              <a:solidFill>
                <a:srgbClr val="7D7766"/>
              </a:solidFill>
              <a:prstDash val="solid"/>
              <a:miter lim="400000"/>
            </a:ln>
          </a:bottom>
          <a:insideH>
            <a:ln w="12700" cap="flat">
              <a:solidFill>
                <a:srgbClr val="7D7766"/>
              </a:solidFill>
              <a:prstDash val="solid"/>
              <a:miter lim="400000"/>
            </a:ln>
          </a:insideH>
          <a:insideV>
            <a:ln w="12700" cap="flat">
              <a:noFill/>
              <a:miter lim="400000"/>
            </a:ln>
          </a:insideV>
        </a:tcBdr>
        <a:fill>
          <a:solidFill>
            <a:srgbClr val="8F8B7E"/>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747474"/>
              </a:solidFill>
              <a:prstDash val="solid"/>
              <a:miter lim="400000"/>
            </a:ln>
          </a:top>
          <a:bottom>
            <a:ln w="12700" cap="flat">
              <a:solidFill>
                <a:srgbClr val="515151"/>
              </a:solidFill>
              <a:prstDash val="solid"/>
              <a:miter lim="400000"/>
            </a:ln>
          </a:bottom>
          <a:insideH>
            <a:ln w="12700" cap="flat">
              <a:noFill/>
              <a:miter lim="400000"/>
            </a:ln>
          </a:insideH>
          <a:insideV>
            <a:ln w="12700" cap="flat">
              <a:noFill/>
              <a:miter lim="400000"/>
            </a:ln>
          </a:insideV>
        </a:tcBdr>
        <a:fill>
          <a:solidFill>
            <a:srgbClr val="F1F1F1"/>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515151"/>
              </a:solidFill>
              <a:prstDash val="solid"/>
              <a:miter lim="400000"/>
            </a:ln>
          </a:top>
          <a:bottom>
            <a:ln w="25400" cap="flat">
              <a:solidFill>
                <a:schemeClr val="accent2">
                  <a:hueOff val="-487087"/>
                  <a:satOff val="-2686"/>
                  <a:lumOff val="14808"/>
                </a:schemeClr>
              </a:solidFill>
              <a:prstDash val="solid"/>
              <a:miter lim="400000"/>
            </a:ln>
          </a:bottom>
          <a:insideH>
            <a:ln w="12700" cap="flat">
              <a:noFill/>
              <a:miter lim="400000"/>
            </a:ln>
          </a:insideH>
          <a:insideV>
            <a:ln w="12700" cap="flat">
              <a:noFill/>
              <a:miter lim="400000"/>
            </a:ln>
          </a:insideV>
        </a:tcBdr>
        <a:fill>
          <a:solidFill>
            <a:srgbClr val="5E5A4C"/>
          </a:solidFill>
        </a:fill>
      </a:tcStyle>
    </a:firstRow>
  </a:tblStyle>
  <a:tblStyle styleId="{33BA23B1-9221-436E-865A-0063620EA4FD}" styleName="">
    <a:tblBg/>
    <a:wholeTb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solidFill>
                <a:srgbClr val="747474"/>
              </a:solidFill>
              <a:prstDash val="solid"/>
              <a:miter lim="400000"/>
            </a:ln>
          </a:insideH>
          <a:insideV>
            <a:ln w="12700" cap="flat">
              <a:solidFill>
                <a:srgbClr val="747474"/>
              </a:solidFill>
              <a:prstDash val="solid"/>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lastRow>
    <a:fir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firstRow>
  </a:tblStyle>
  <a:tblStyle styleId="{2708684C-4D16-4618-839F-0558EEFCDFE6}" styleName="">
    <a:tblBg/>
    <a:wholeTbl>
      <a:tcTxStyle b="off" i="off">
        <a:font>
          <a:latin typeface="Helvetica Neue"/>
          <a:ea typeface="Helvetica Neue"/>
          <a:cs typeface="Helvetica Neue"/>
        </a:font>
        <a:srgbClr val="777777"/>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525252"/>
              </a:solidFill>
              <a:custDash>
                <a:ds d="200000" sp="200000"/>
              </a:custDash>
              <a:miter lim="400000"/>
            </a:ln>
          </a:top>
          <a:bottom>
            <a:ln w="12700" cap="flat">
              <a:solidFill>
                <a:srgbClr val="525252"/>
              </a:solidFill>
              <a:custDash>
                <a:ds d="200000" sp="200000"/>
              </a:custDash>
              <a:miter lim="400000"/>
            </a:ln>
          </a:bottom>
          <a:insideH>
            <a:ln w="12700" cap="flat">
              <a:solidFill>
                <a:srgbClr val="525252"/>
              </a:solidFill>
              <a:custDash>
                <a:ds d="200000" sp="200000"/>
              </a:custDash>
              <a:miter lim="400000"/>
            </a:ln>
          </a:insideH>
          <a:insideV>
            <a:ln w="12700" cap="flat">
              <a:solidFill>
                <a:srgbClr val="C9C9C9"/>
              </a:solidFill>
              <a:prstDash val="solid"/>
              <a:miter lim="400000"/>
            </a:ln>
          </a:insideV>
        </a:tcBdr>
        <a:fill>
          <a:noFill/>
        </a:fill>
      </a:tcStyle>
    </a:wholeTbl>
    <a:band2H>
      <a:tcTxStyle/>
      <a:tcStyle>
        <a:tcBdr/>
        <a:fill>
          <a:solidFill>
            <a:srgbClr val="D2D2D2">
              <a:alpha val="30000"/>
            </a:srgbClr>
          </a:solidFill>
        </a:fill>
      </a:tcStyle>
    </a:band2H>
    <a:firstCol>
      <a:tcTxStyle b="off" i="off">
        <a:font>
          <a:latin typeface="Helvetica Neue Medium"/>
          <a:ea typeface="Helvetica Neue Medium"/>
          <a:cs typeface="Helvetica Neue Medium"/>
        </a:font>
        <a:srgbClr val="555555"/>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C9C9C9"/>
              </a:solidFill>
              <a:prstDash val="solid"/>
              <a:miter lim="400000"/>
            </a:ln>
          </a:top>
          <a:bottom>
            <a:ln w="12700" cap="flat">
              <a:solidFill>
                <a:srgbClr val="C9C9C9"/>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Col>
    <a:la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lastRow>
    <a:fir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4"/>
    <p:restoredTop sz="92995" autoAdjust="0"/>
  </p:normalViewPr>
  <p:slideViewPr>
    <p:cSldViewPr snapToGrid="0">
      <p:cViewPr>
        <p:scale>
          <a:sx n="94" d="100"/>
          <a:sy n="94" d="100"/>
        </p:scale>
        <p:origin x="14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xfrm>
            <a:off x="1143000" y="685800"/>
            <a:ext cx="4572000" cy="3429000"/>
          </a:xfrm>
          <a:prstGeom prst="rect">
            <a:avLst/>
          </a:prstGeom>
        </p:spPr>
        <p:txBody>
          <a:bodyPr/>
          <a:lstStyle/>
          <a:p>
            <a:endParaRPr/>
          </a:p>
        </p:txBody>
      </p:sp>
      <p:sp>
        <p:nvSpPr>
          <p:cNvPr id="125" name="Shape 12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800609182"/>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聚类。红色是</a:t>
            </a:r>
            <a:r>
              <a:rPr lang="en-US" altLang="zh-CN" dirty="0" err="1"/>
              <a:t>dropoff_place</a:t>
            </a:r>
            <a:r>
              <a:rPr lang="en-US" altLang="zh-CN" dirty="0"/>
              <a:t> </a:t>
            </a:r>
            <a:r>
              <a:rPr lang="zh-CN" altLang="en-US" dirty="0"/>
              <a:t>绿色是</a:t>
            </a:r>
            <a:r>
              <a:rPr lang="en-US" altLang="zh-CN" dirty="0" err="1"/>
              <a:t>pickup_place</a:t>
            </a:r>
            <a:r>
              <a:rPr lang="zh-CN" altLang="en-US" dirty="0"/>
              <a:t>。数据分析 ：</a:t>
            </a:r>
            <a:r>
              <a:rPr lang="en-US" altLang="zh-CN" dirty="0"/>
              <a:t>1.</a:t>
            </a:r>
            <a:r>
              <a:rPr lang="zh-CN" altLang="en-US" dirty="0"/>
              <a:t>分别统计</a:t>
            </a:r>
            <a:r>
              <a:rPr lang="en-US" altLang="zh-CN" dirty="0" err="1"/>
              <a:t>pickup_place</a:t>
            </a:r>
            <a:r>
              <a:rPr lang="zh-CN" altLang="en-US" dirty="0"/>
              <a:t>和</a:t>
            </a:r>
            <a:r>
              <a:rPr lang="en-US" altLang="zh-CN" dirty="0" err="1"/>
              <a:t>dropoff_place</a:t>
            </a:r>
            <a:r>
              <a:rPr lang="zh-CN" altLang="en-US" dirty="0"/>
              <a:t>的数据分布并画出散点图，有了聚类想法。。。引出接客的功能</a:t>
            </a:r>
            <a:r>
              <a:rPr lang="en-US" altLang="zh-CN" dirty="0"/>
              <a:t>2.</a:t>
            </a:r>
            <a:r>
              <a:rPr lang="zh-CN" altLang="en-US" dirty="0"/>
              <a:t>统计不同时段与出行路线的分布，引出动态热力图</a:t>
            </a:r>
          </a:p>
        </p:txBody>
      </p:sp>
    </p:spTree>
    <p:extLst>
      <p:ext uri="{BB962C8B-B14F-4D97-AF65-F5344CB8AC3E}">
        <p14:creationId xmlns:p14="http://schemas.microsoft.com/office/powerpoint/2010/main" val="2832272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给定司机的</a:t>
            </a:r>
            <a:r>
              <a:rPr lang="en-US" altLang="zh-CN" dirty="0"/>
              <a:t>GPS</a:t>
            </a:r>
            <a:r>
              <a:rPr lang="zh-CN" altLang="en-US" dirty="0"/>
              <a:t>定位</a:t>
            </a:r>
            <a:r>
              <a:rPr lang="zh-CN" altLang="en-US" dirty="0" smtClean="0"/>
              <a:t>，根据聚类的结果使用</a:t>
            </a:r>
            <a:r>
              <a:rPr lang="en-US" altLang="zh-CN" dirty="0" err="1" smtClean="0"/>
              <a:t>geoHash</a:t>
            </a:r>
            <a:r>
              <a:rPr lang="zh-CN" altLang="en-US" dirty="0" smtClean="0"/>
              <a:t>算法进行临近点搜索，按照乘客数目进行降序排列推荐给司机。</a:t>
            </a:r>
            <a:endParaRPr lang="en-US" altLang="zh-CN" dirty="0"/>
          </a:p>
          <a:p>
            <a:r>
              <a:rPr lang="en-US" altLang="zh-CN" dirty="0"/>
              <a:t>2.</a:t>
            </a:r>
            <a:r>
              <a:rPr lang="zh-CN" altLang="en-US" dirty="0"/>
              <a:t>给定乘客的上车位置，根据乘客位置邻域内的历史上车数据所分析出的对应的最佳目的地进行</a:t>
            </a:r>
            <a:r>
              <a:rPr lang="zh-CN" altLang="en-US" dirty="0" smtClean="0"/>
              <a:t>推荐（如果乘客上车地点位于线路交叉重叠区域附近，则交叉重叠路径的终点将会被推荐给乘客）</a:t>
            </a:r>
            <a:endParaRPr lang="zh-CN" altLang="en-US" dirty="0"/>
          </a:p>
        </p:txBody>
      </p:sp>
    </p:spTree>
    <p:extLst>
      <p:ext uri="{BB962C8B-B14F-4D97-AF65-F5344CB8AC3E}">
        <p14:creationId xmlns:p14="http://schemas.microsoft.com/office/powerpoint/2010/main" val="3882067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62983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与副标题">
    <p:spTree>
      <p:nvGrpSpPr>
        <p:cNvPr id="1" name=""/>
        <p:cNvGrpSpPr/>
        <p:nvPr/>
      </p:nvGrpSpPr>
      <p:grpSpPr>
        <a:xfrm>
          <a:off x="0" y="0"/>
          <a:ext cx="0" cy="0"/>
          <a:chOff x="0" y="0"/>
          <a:chExt cx="0" cy="0"/>
        </a:xfrm>
      </p:grpSpPr>
      <p:sp>
        <p:nvSpPr>
          <p:cNvPr id="12" name="线条"/>
          <p:cNvSpPr/>
          <p:nvPr/>
        </p:nvSpPr>
        <p:spPr>
          <a:xfrm>
            <a:off x="571500" y="4749800"/>
            <a:ext cx="11868094"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 name="标题文本"/>
          <p:cNvSpPr txBox="1">
            <a:spLocks noGrp="1"/>
          </p:cNvSpPr>
          <p:nvPr>
            <p:ph type="title"/>
          </p:nvPr>
        </p:nvSpPr>
        <p:spPr>
          <a:xfrm>
            <a:off x="571500" y="1320800"/>
            <a:ext cx="11861800" cy="3175000"/>
          </a:xfrm>
          <a:prstGeom prst="rect">
            <a:avLst/>
          </a:prstGeom>
        </p:spPr>
        <p:txBody>
          <a:bodyPr/>
          <a:lstStyle/>
          <a:p>
            <a:r>
              <a:t>标题文本</a:t>
            </a:r>
          </a:p>
        </p:txBody>
      </p:sp>
      <p:sp>
        <p:nvSpPr>
          <p:cNvPr id="14" name="正文级别 1…"/>
          <p:cNvSpPr txBox="1">
            <a:spLocks noGrp="1"/>
          </p:cNvSpPr>
          <p:nvPr>
            <p:ph type="body" sz="quarter" idx="1"/>
          </p:nvPr>
        </p:nvSpPr>
        <p:spPr>
          <a:xfrm>
            <a:off x="571500" y="5016500"/>
            <a:ext cx="11861800" cy="1016000"/>
          </a:xfrm>
          <a:prstGeom prst="rect">
            <a:avLst/>
          </a:prstGeom>
        </p:spPr>
        <p:txBody>
          <a:bodyPr/>
          <a:lstStyle>
            <a:lvl1pPr marL="0" indent="0">
              <a:spcBef>
                <a:spcPts val="0"/>
              </a:spcBef>
              <a:buSzTx/>
              <a:buFontTx/>
              <a:buNone/>
              <a:defRPr sz="2600">
                <a:latin typeface="Helvetica Neue"/>
                <a:ea typeface="Helvetica Neue"/>
                <a:cs typeface="Helvetica Neue"/>
                <a:sym typeface="Helvetica Neue"/>
              </a:defRPr>
            </a:lvl1pPr>
            <a:lvl2pPr marL="0" indent="0">
              <a:spcBef>
                <a:spcPts val="0"/>
              </a:spcBef>
              <a:buSzTx/>
              <a:buFontTx/>
              <a:buNone/>
              <a:defRPr sz="2600">
                <a:latin typeface="Helvetica Neue"/>
                <a:ea typeface="Helvetica Neue"/>
                <a:cs typeface="Helvetica Neue"/>
                <a:sym typeface="Helvetica Neue"/>
              </a:defRPr>
            </a:lvl2pPr>
            <a:lvl3pPr marL="0" indent="0">
              <a:spcBef>
                <a:spcPts val="0"/>
              </a:spcBef>
              <a:buSzTx/>
              <a:buFontTx/>
              <a:buNone/>
              <a:defRPr sz="2600">
                <a:latin typeface="Helvetica Neue"/>
                <a:ea typeface="Helvetica Neue"/>
                <a:cs typeface="Helvetica Neue"/>
                <a:sym typeface="Helvetica Neue"/>
              </a:defRPr>
            </a:lvl3pPr>
            <a:lvl4pPr marL="0" indent="0">
              <a:spcBef>
                <a:spcPts val="0"/>
              </a:spcBef>
              <a:buSzTx/>
              <a:buFontTx/>
              <a:buNone/>
              <a:defRPr sz="2600">
                <a:latin typeface="Helvetica Neue"/>
                <a:ea typeface="Helvetica Neue"/>
                <a:cs typeface="Helvetica Neue"/>
                <a:sym typeface="Helvetica Neue"/>
              </a:defRPr>
            </a:lvl4pPr>
            <a:lvl5pPr marL="0" indent="0">
              <a:spcBef>
                <a:spcPts val="0"/>
              </a:spcBef>
              <a:buSzTx/>
              <a:buFontTx/>
              <a:buNone/>
              <a:defRPr sz="2600">
                <a:latin typeface="Helvetica Neue"/>
                <a:ea typeface="Helvetica Neue"/>
                <a:cs typeface="Helvetica Neue"/>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1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照片">
    <p:spTree>
      <p:nvGrpSpPr>
        <p:cNvPr id="1" name=""/>
        <p:cNvGrpSpPr/>
        <p:nvPr/>
      </p:nvGrpSpPr>
      <p:grpSpPr>
        <a:xfrm>
          <a:off x="0" y="0"/>
          <a:ext cx="0" cy="0"/>
          <a:chOff x="0" y="0"/>
          <a:chExt cx="0" cy="0"/>
        </a:xfrm>
      </p:grpSpPr>
      <p:sp>
        <p:nvSpPr>
          <p:cNvPr id="110" name="图像"/>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1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11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照片 - 水平">
    <p:spTree>
      <p:nvGrpSpPr>
        <p:cNvPr id="1" name=""/>
        <p:cNvGrpSpPr/>
        <p:nvPr/>
      </p:nvGrpSpPr>
      <p:grpSpPr>
        <a:xfrm>
          <a:off x="0" y="0"/>
          <a:ext cx="0" cy="0"/>
          <a:chOff x="0" y="0"/>
          <a:chExt cx="0" cy="0"/>
        </a:xfrm>
      </p:grpSpPr>
      <p:sp>
        <p:nvSpPr>
          <p:cNvPr id="22" name="线条"/>
          <p:cNvSpPr/>
          <p:nvPr/>
        </p:nvSpPr>
        <p:spPr>
          <a:xfrm>
            <a:off x="7543800" y="7975599"/>
            <a:ext cx="1" cy="14225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23" name="图像"/>
          <p:cNvSpPr>
            <a:spLocks noGrp="1"/>
          </p:cNvSpPr>
          <p:nvPr>
            <p:ph type="pic" idx="13"/>
          </p:nvPr>
        </p:nvSpPr>
        <p:spPr>
          <a:xfrm>
            <a:off x="0" y="0"/>
            <a:ext cx="13004800" cy="7594600"/>
          </a:xfrm>
          <a:prstGeom prst="rect">
            <a:avLst/>
          </a:prstGeom>
        </p:spPr>
        <p:txBody>
          <a:bodyPr lIns="91439" tIns="45719" rIns="91439" bIns="45719">
            <a:noAutofit/>
          </a:bodyPr>
          <a:lstStyle/>
          <a:p>
            <a:endParaRPr/>
          </a:p>
        </p:txBody>
      </p:sp>
      <p:sp>
        <p:nvSpPr>
          <p:cNvPr id="24" name="标题文本"/>
          <p:cNvSpPr txBox="1">
            <a:spLocks noGrp="1"/>
          </p:cNvSpPr>
          <p:nvPr>
            <p:ph type="title"/>
          </p:nvPr>
        </p:nvSpPr>
        <p:spPr>
          <a:xfrm>
            <a:off x="1409700" y="7785100"/>
            <a:ext cx="5791200" cy="1701800"/>
          </a:xfrm>
          <a:prstGeom prst="rect">
            <a:avLst/>
          </a:prstGeom>
        </p:spPr>
        <p:txBody>
          <a:bodyPr anchor="ctr"/>
          <a:lstStyle>
            <a:lvl1pPr algn="r"/>
          </a:lstStyle>
          <a:p>
            <a:r>
              <a:t>标题文本</a:t>
            </a:r>
          </a:p>
        </p:txBody>
      </p:sp>
      <p:sp>
        <p:nvSpPr>
          <p:cNvPr id="25" name="正文级别 1…"/>
          <p:cNvSpPr txBox="1">
            <a:spLocks noGrp="1"/>
          </p:cNvSpPr>
          <p:nvPr>
            <p:ph type="body" sz="quarter" idx="1"/>
          </p:nvPr>
        </p:nvSpPr>
        <p:spPr>
          <a:xfrm>
            <a:off x="7848600" y="8470900"/>
            <a:ext cx="4953000" cy="508000"/>
          </a:xfrm>
          <a:prstGeom prst="rect">
            <a:avLst/>
          </a:prstGeom>
        </p:spPr>
        <p:txBody>
          <a:bodyPr/>
          <a:lstStyle>
            <a:lvl1pPr marL="0" indent="0">
              <a:spcBef>
                <a:spcPts val="0"/>
              </a:spcBef>
              <a:buSzTx/>
              <a:buFontTx/>
              <a:buNone/>
              <a:defRPr sz="2600">
                <a:latin typeface="Helvetica Neue"/>
                <a:ea typeface="Helvetica Neue"/>
                <a:cs typeface="Helvetica Neue"/>
                <a:sym typeface="Helvetica Neue"/>
              </a:defRPr>
            </a:lvl1pPr>
            <a:lvl2pPr marL="0" indent="0">
              <a:spcBef>
                <a:spcPts val="0"/>
              </a:spcBef>
              <a:buSzTx/>
              <a:buFontTx/>
              <a:buNone/>
              <a:defRPr sz="2600">
                <a:latin typeface="Helvetica Neue"/>
                <a:ea typeface="Helvetica Neue"/>
                <a:cs typeface="Helvetica Neue"/>
                <a:sym typeface="Helvetica Neue"/>
              </a:defRPr>
            </a:lvl2pPr>
            <a:lvl3pPr marL="0" indent="0">
              <a:spcBef>
                <a:spcPts val="0"/>
              </a:spcBef>
              <a:buSzTx/>
              <a:buFontTx/>
              <a:buNone/>
              <a:defRPr sz="2600">
                <a:latin typeface="Helvetica Neue"/>
                <a:ea typeface="Helvetica Neue"/>
                <a:cs typeface="Helvetica Neue"/>
                <a:sym typeface="Helvetica Neue"/>
              </a:defRPr>
            </a:lvl3pPr>
            <a:lvl4pPr marL="0" indent="0">
              <a:spcBef>
                <a:spcPts val="0"/>
              </a:spcBef>
              <a:buSzTx/>
              <a:buFontTx/>
              <a:buNone/>
              <a:defRPr sz="2600">
                <a:latin typeface="Helvetica Neue"/>
                <a:ea typeface="Helvetica Neue"/>
                <a:cs typeface="Helvetica Neue"/>
                <a:sym typeface="Helvetica Neue"/>
              </a:defRPr>
            </a:lvl4pPr>
            <a:lvl5pPr marL="0" indent="0">
              <a:spcBef>
                <a:spcPts val="0"/>
              </a:spcBef>
              <a:buSzTx/>
              <a:buFontTx/>
              <a:buNone/>
              <a:defRPr sz="2600">
                <a:latin typeface="Helvetica Neue"/>
                <a:ea typeface="Helvetica Neue"/>
                <a:cs typeface="Helvetica Neue"/>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2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标题 - 居中">
    <p:spTree>
      <p:nvGrpSpPr>
        <p:cNvPr id="1" name=""/>
        <p:cNvGrpSpPr/>
        <p:nvPr/>
      </p:nvGrpSpPr>
      <p:grpSpPr>
        <a:xfrm>
          <a:off x="0" y="0"/>
          <a:ext cx="0" cy="0"/>
          <a:chOff x="0" y="0"/>
          <a:chExt cx="0" cy="0"/>
        </a:xfrm>
      </p:grpSpPr>
      <p:sp>
        <p:nvSpPr>
          <p:cNvPr id="33" name="标题文本"/>
          <p:cNvSpPr txBox="1">
            <a:spLocks noGrp="1"/>
          </p:cNvSpPr>
          <p:nvPr>
            <p:ph type="title"/>
          </p:nvPr>
        </p:nvSpPr>
        <p:spPr>
          <a:xfrm>
            <a:off x="571500" y="3289300"/>
            <a:ext cx="11861800" cy="3175000"/>
          </a:xfrm>
          <a:prstGeom prst="rect">
            <a:avLst/>
          </a:prstGeom>
        </p:spPr>
        <p:txBody>
          <a:bodyPr anchor="ctr"/>
          <a:lstStyle/>
          <a:p>
            <a:r>
              <a:t>标题文本</a:t>
            </a:r>
          </a:p>
        </p:txBody>
      </p:sp>
      <p:sp>
        <p:nvSpPr>
          <p:cNvPr id="3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照片 - 垂直">
    <p:spTree>
      <p:nvGrpSpPr>
        <p:cNvPr id="1" name=""/>
        <p:cNvGrpSpPr/>
        <p:nvPr/>
      </p:nvGrpSpPr>
      <p:grpSpPr>
        <a:xfrm>
          <a:off x="0" y="0"/>
          <a:ext cx="0" cy="0"/>
          <a:chOff x="0" y="0"/>
          <a:chExt cx="0" cy="0"/>
        </a:xfrm>
      </p:grpSpPr>
      <p:sp>
        <p:nvSpPr>
          <p:cNvPr id="41" name="线条"/>
          <p:cNvSpPr/>
          <p:nvPr/>
        </p:nvSpPr>
        <p:spPr>
          <a:xfrm>
            <a:off x="571500" y="4864100"/>
            <a:ext cx="5334476" cy="58"/>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2" name="图像"/>
          <p:cNvSpPr>
            <a:spLocks noGrp="1"/>
          </p:cNvSpPr>
          <p:nvPr>
            <p:ph type="pic" idx="13"/>
          </p:nvPr>
        </p:nvSpPr>
        <p:spPr>
          <a:xfrm>
            <a:off x="6502400" y="0"/>
            <a:ext cx="6502400" cy="9753600"/>
          </a:xfrm>
          <a:prstGeom prst="rect">
            <a:avLst/>
          </a:prstGeom>
        </p:spPr>
        <p:txBody>
          <a:bodyPr lIns="91439" tIns="45719" rIns="91439" bIns="45719">
            <a:noAutofit/>
          </a:bodyPr>
          <a:lstStyle/>
          <a:p>
            <a:endParaRPr/>
          </a:p>
        </p:txBody>
      </p:sp>
      <p:sp>
        <p:nvSpPr>
          <p:cNvPr id="43" name="标题文本"/>
          <p:cNvSpPr txBox="1">
            <a:spLocks noGrp="1"/>
          </p:cNvSpPr>
          <p:nvPr>
            <p:ph type="title"/>
          </p:nvPr>
        </p:nvSpPr>
        <p:spPr>
          <a:xfrm>
            <a:off x="571500" y="1435100"/>
            <a:ext cx="5334000" cy="3175000"/>
          </a:xfrm>
          <a:prstGeom prst="rect">
            <a:avLst/>
          </a:prstGeom>
        </p:spPr>
        <p:txBody>
          <a:bodyPr/>
          <a:lstStyle/>
          <a:p>
            <a:r>
              <a:t>标题文本</a:t>
            </a:r>
          </a:p>
        </p:txBody>
      </p:sp>
      <p:sp>
        <p:nvSpPr>
          <p:cNvPr id="44" name="正文级别 1…"/>
          <p:cNvSpPr txBox="1">
            <a:spLocks noGrp="1"/>
          </p:cNvSpPr>
          <p:nvPr>
            <p:ph type="body" sz="quarter" idx="1"/>
          </p:nvPr>
        </p:nvSpPr>
        <p:spPr>
          <a:xfrm>
            <a:off x="571500" y="5130800"/>
            <a:ext cx="5334000" cy="3175000"/>
          </a:xfrm>
          <a:prstGeom prst="rect">
            <a:avLst/>
          </a:prstGeom>
        </p:spPr>
        <p:txBody>
          <a:bodyPr/>
          <a:lstStyle>
            <a:lvl1pPr marL="0" indent="0">
              <a:spcBef>
                <a:spcPts val="0"/>
              </a:spcBef>
              <a:buSzTx/>
              <a:buFontTx/>
              <a:buNone/>
              <a:defRPr sz="2600">
                <a:latin typeface="Helvetica Neue"/>
                <a:ea typeface="Helvetica Neue"/>
                <a:cs typeface="Helvetica Neue"/>
                <a:sym typeface="Helvetica Neue"/>
              </a:defRPr>
            </a:lvl1pPr>
            <a:lvl2pPr marL="0" indent="0">
              <a:spcBef>
                <a:spcPts val="0"/>
              </a:spcBef>
              <a:buSzTx/>
              <a:buFontTx/>
              <a:buNone/>
              <a:defRPr sz="2600">
                <a:latin typeface="Helvetica Neue"/>
                <a:ea typeface="Helvetica Neue"/>
                <a:cs typeface="Helvetica Neue"/>
                <a:sym typeface="Helvetica Neue"/>
              </a:defRPr>
            </a:lvl2pPr>
            <a:lvl3pPr marL="0" indent="0">
              <a:spcBef>
                <a:spcPts val="0"/>
              </a:spcBef>
              <a:buSzTx/>
              <a:buFontTx/>
              <a:buNone/>
              <a:defRPr sz="2600">
                <a:latin typeface="Helvetica Neue"/>
                <a:ea typeface="Helvetica Neue"/>
                <a:cs typeface="Helvetica Neue"/>
                <a:sym typeface="Helvetica Neue"/>
              </a:defRPr>
            </a:lvl3pPr>
            <a:lvl4pPr marL="0" indent="0">
              <a:spcBef>
                <a:spcPts val="0"/>
              </a:spcBef>
              <a:buSzTx/>
              <a:buFontTx/>
              <a:buNone/>
              <a:defRPr sz="2600">
                <a:latin typeface="Helvetica Neue"/>
                <a:ea typeface="Helvetica Neue"/>
                <a:cs typeface="Helvetica Neue"/>
                <a:sym typeface="Helvetica Neue"/>
              </a:defRPr>
            </a:lvl4pPr>
            <a:lvl5pPr marL="0" indent="0">
              <a:spcBef>
                <a:spcPts val="0"/>
              </a:spcBef>
              <a:buSzTx/>
              <a:buFontTx/>
              <a:buNone/>
              <a:defRPr sz="2600">
                <a:latin typeface="Helvetica Neue"/>
                <a:ea typeface="Helvetica Neue"/>
                <a:cs typeface="Helvetica Neue"/>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4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52" name="标题文本"/>
          <p:cNvSpPr txBox="1">
            <a:spLocks noGrp="1"/>
          </p:cNvSpPr>
          <p:nvPr>
            <p:ph type="title"/>
          </p:nvPr>
        </p:nvSpPr>
        <p:spPr>
          <a:prstGeom prst="rect">
            <a:avLst/>
          </a:prstGeom>
        </p:spPr>
        <p:txBody>
          <a:bodyPr/>
          <a:lstStyle/>
          <a:p>
            <a:r>
              <a:t>标题文本</a:t>
            </a:r>
          </a:p>
        </p:txBody>
      </p:sp>
      <p:sp>
        <p:nvSpPr>
          <p:cNvPr id="5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60" name="标题文本"/>
          <p:cNvSpPr txBox="1">
            <a:spLocks noGrp="1"/>
          </p:cNvSpPr>
          <p:nvPr>
            <p:ph type="title"/>
          </p:nvPr>
        </p:nvSpPr>
        <p:spPr>
          <a:prstGeom prst="rect">
            <a:avLst/>
          </a:prstGeom>
        </p:spPr>
        <p:txBody>
          <a:bodyPr/>
          <a:lstStyle/>
          <a:p>
            <a:r>
              <a:t>标题文本</a:t>
            </a:r>
          </a:p>
        </p:txBody>
      </p:sp>
      <p:sp>
        <p:nvSpPr>
          <p:cNvPr id="61"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6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标题、项目符号与照片">
    <p:spTree>
      <p:nvGrpSpPr>
        <p:cNvPr id="1" name=""/>
        <p:cNvGrpSpPr/>
        <p:nvPr/>
      </p:nvGrpSpPr>
      <p:grpSpPr>
        <a:xfrm>
          <a:off x="0" y="0"/>
          <a:ext cx="0" cy="0"/>
          <a:chOff x="0" y="0"/>
          <a:chExt cx="0" cy="0"/>
        </a:xfrm>
      </p:grpSpPr>
      <p:sp>
        <p:nvSpPr>
          <p:cNvPr id="69" name="线条"/>
          <p:cNvSpPr/>
          <p:nvPr/>
        </p:nvSpPr>
        <p:spPr>
          <a:xfrm>
            <a:off x="571500" y="1968500"/>
            <a:ext cx="5073394" cy="133"/>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0" name="图像"/>
          <p:cNvSpPr>
            <a:spLocks noGrp="1"/>
          </p:cNvSpPr>
          <p:nvPr>
            <p:ph type="pic" idx="13"/>
          </p:nvPr>
        </p:nvSpPr>
        <p:spPr>
          <a:xfrm>
            <a:off x="6502400" y="0"/>
            <a:ext cx="6502400" cy="9753600"/>
          </a:xfrm>
          <a:prstGeom prst="rect">
            <a:avLst/>
          </a:prstGeom>
        </p:spPr>
        <p:txBody>
          <a:bodyPr lIns="91439" tIns="45719" rIns="91439" bIns="45719">
            <a:noAutofit/>
          </a:bodyPr>
          <a:lstStyle/>
          <a:p>
            <a:endParaRPr/>
          </a:p>
        </p:txBody>
      </p:sp>
      <p:sp>
        <p:nvSpPr>
          <p:cNvPr id="71" name="标题文本"/>
          <p:cNvSpPr txBox="1">
            <a:spLocks noGrp="1"/>
          </p:cNvSpPr>
          <p:nvPr>
            <p:ph type="title"/>
          </p:nvPr>
        </p:nvSpPr>
        <p:spPr>
          <a:xfrm>
            <a:off x="571500" y="330200"/>
            <a:ext cx="5080000" cy="1397000"/>
          </a:xfrm>
          <a:prstGeom prst="rect">
            <a:avLst/>
          </a:prstGeom>
        </p:spPr>
        <p:txBody>
          <a:bodyPr/>
          <a:lstStyle/>
          <a:p>
            <a:r>
              <a:t>标题文本</a:t>
            </a:r>
          </a:p>
        </p:txBody>
      </p:sp>
      <p:sp>
        <p:nvSpPr>
          <p:cNvPr id="72" name="正文级别 1…"/>
          <p:cNvSpPr txBox="1">
            <a:spLocks noGrp="1"/>
          </p:cNvSpPr>
          <p:nvPr>
            <p:ph type="body" sz="half" idx="1"/>
          </p:nvPr>
        </p:nvSpPr>
        <p:spPr>
          <a:xfrm>
            <a:off x="571500" y="2222500"/>
            <a:ext cx="5080000" cy="6667500"/>
          </a:xfrm>
          <a:prstGeom prst="rect">
            <a:avLst/>
          </a:prstGeom>
        </p:spPr>
        <p:txBody>
          <a:bodyPr/>
          <a:lstStyle>
            <a:lvl1pPr marL="330200" indent="-330200">
              <a:spcBef>
                <a:spcPts val="3000"/>
              </a:spcBef>
              <a:defRPr sz="2600">
                <a:latin typeface="Helvetica Neue"/>
                <a:ea typeface="Helvetica Neue"/>
                <a:cs typeface="Helvetica Neue"/>
                <a:sym typeface="Helvetica Neue"/>
              </a:defRPr>
            </a:lvl1pPr>
            <a:lvl2pPr marL="660400" indent="-330200">
              <a:spcBef>
                <a:spcPts val="3000"/>
              </a:spcBef>
              <a:defRPr sz="2600">
                <a:latin typeface="Helvetica Neue"/>
                <a:ea typeface="Helvetica Neue"/>
                <a:cs typeface="Helvetica Neue"/>
                <a:sym typeface="Helvetica Neue"/>
              </a:defRPr>
            </a:lvl2pPr>
            <a:lvl3pPr marL="990600" indent="-330200">
              <a:spcBef>
                <a:spcPts val="3000"/>
              </a:spcBef>
              <a:defRPr sz="2600">
                <a:latin typeface="Helvetica Neue"/>
                <a:ea typeface="Helvetica Neue"/>
                <a:cs typeface="Helvetica Neue"/>
                <a:sym typeface="Helvetica Neue"/>
              </a:defRPr>
            </a:lvl3pPr>
            <a:lvl4pPr marL="1320800" indent="-330200">
              <a:spcBef>
                <a:spcPts val="3000"/>
              </a:spcBef>
              <a:defRPr sz="2600">
                <a:latin typeface="Helvetica Neue"/>
                <a:ea typeface="Helvetica Neue"/>
                <a:cs typeface="Helvetica Neue"/>
                <a:sym typeface="Helvetica Neue"/>
              </a:defRPr>
            </a:lvl4pPr>
            <a:lvl5pPr marL="1651000" indent="-330200">
              <a:spcBef>
                <a:spcPts val="3000"/>
              </a:spcBef>
              <a:defRPr sz="2600">
                <a:latin typeface="Helvetica Neue"/>
                <a:ea typeface="Helvetica Neue"/>
                <a:cs typeface="Helvetica Neue"/>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73" name="幻灯片编号"/>
          <p:cNvSpPr txBox="1">
            <a:spLocks noGrp="1"/>
          </p:cNvSpPr>
          <p:nvPr>
            <p:ph type="sldNum" sz="quarter" idx="2"/>
          </p:nvPr>
        </p:nvSpPr>
        <p:spPr>
          <a:xfrm>
            <a:off x="510743" y="9199778"/>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项目符号">
    <p:spTree>
      <p:nvGrpSpPr>
        <p:cNvPr id="1" name=""/>
        <p:cNvGrpSpPr/>
        <p:nvPr/>
      </p:nvGrpSpPr>
      <p:grpSpPr>
        <a:xfrm>
          <a:off x="0" y="0"/>
          <a:ext cx="0" cy="0"/>
          <a:chOff x="0" y="0"/>
          <a:chExt cx="0" cy="0"/>
        </a:xfrm>
      </p:grpSpPr>
      <p:sp>
        <p:nvSpPr>
          <p:cNvPr id="80" name="正文级别 1…"/>
          <p:cNvSpPr txBox="1">
            <a:spLocks noGrp="1"/>
          </p:cNvSpPr>
          <p:nvPr>
            <p:ph type="body" idx="1"/>
          </p:nvPr>
        </p:nvSpPr>
        <p:spPr>
          <a:xfrm>
            <a:off x="889000" y="889000"/>
            <a:ext cx="11214100" cy="79629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8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引文">
    <p:spTree>
      <p:nvGrpSpPr>
        <p:cNvPr id="1" name=""/>
        <p:cNvGrpSpPr/>
        <p:nvPr/>
      </p:nvGrpSpPr>
      <p:grpSpPr>
        <a:xfrm>
          <a:off x="0" y="0"/>
          <a:ext cx="0" cy="0"/>
          <a:chOff x="0" y="0"/>
          <a:chExt cx="0" cy="0"/>
        </a:xfrm>
      </p:grpSpPr>
      <p:sp>
        <p:nvSpPr>
          <p:cNvPr id="101" name="–Johnny Appleseed"/>
          <p:cNvSpPr txBox="1">
            <a:spLocks noGrp="1"/>
          </p:cNvSpPr>
          <p:nvPr>
            <p:ph type="body" sz="quarter" idx="13"/>
          </p:nvPr>
        </p:nvSpPr>
        <p:spPr>
          <a:xfrm>
            <a:off x="1270000" y="6362700"/>
            <a:ext cx="10464800" cy="498422"/>
          </a:xfrm>
          <a:prstGeom prst="rect">
            <a:avLst/>
          </a:prstGeom>
        </p:spPr>
        <p:txBody>
          <a:bodyPr>
            <a:spAutoFit/>
          </a:bodyPr>
          <a:lstStyle>
            <a:lvl1pPr marL="0" indent="0" algn="ctr" defTabSz="457200">
              <a:spcBef>
                <a:spcPts val="0"/>
              </a:spcBef>
              <a:buSzTx/>
              <a:buFontTx/>
              <a:buNone/>
              <a:defRPr sz="2600">
                <a:solidFill>
                  <a:srgbClr val="000000"/>
                </a:solidFill>
                <a:latin typeface="Helvetica Neue Medium"/>
                <a:ea typeface="Helvetica Neue Medium"/>
                <a:cs typeface="Helvetica Neue Medium"/>
                <a:sym typeface="Helvetica Neue Medium"/>
              </a:defRPr>
            </a:lvl1pPr>
          </a:lstStyle>
          <a:p>
            <a:r>
              <a:t>–Johnny Appleseed</a:t>
            </a:r>
          </a:p>
        </p:txBody>
      </p:sp>
      <p:sp>
        <p:nvSpPr>
          <p:cNvPr id="102" name="“在此键入引文。”"/>
          <p:cNvSpPr txBox="1">
            <a:spLocks noGrp="1"/>
          </p:cNvSpPr>
          <p:nvPr>
            <p:ph type="body" sz="quarter" idx="14"/>
          </p:nvPr>
        </p:nvSpPr>
        <p:spPr>
          <a:xfrm>
            <a:off x="1270000" y="4241799"/>
            <a:ext cx="10464800" cy="812801"/>
          </a:xfrm>
          <a:prstGeom prst="rect">
            <a:avLst/>
          </a:prstGeom>
        </p:spPr>
        <p:txBody>
          <a:bodyPr anchor="ctr">
            <a:spAutoFit/>
          </a:bodyPr>
          <a:lstStyle>
            <a:lvl1pPr marL="0" indent="0" algn="ctr" defTabSz="457200">
              <a:spcBef>
                <a:spcPts val="2400"/>
              </a:spcBef>
              <a:buSzTx/>
              <a:buFontTx/>
              <a:buNone/>
              <a:defRPr sz="4000"/>
            </a:lvl1pPr>
          </a:lstStyle>
          <a:p>
            <a:r>
              <a:t>“在此键入引文。”</a:t>
            </a: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线条"/>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 name="标题文本"/>
          <p:cNvSpPr txBox="1">
            <a:spLocks noGrp="1"/>
          </p:cNvSpPr>
          <p:nvPr>
            <p:ph type="title"/>
          </p:nvPr>
        </p:nvSpPr>
        <p:spPr>
          <a:xfrm>
            <a:off x="571500" y="330200"/>
            <a:ext cx="11861800"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a:bodyPr>
          <a:lstStyle/>
          <a:p>
            <a:r>
              <a:t>标题文本</a:t>
            </a:r>
          </a:p>
        </p:txBody>
      </p:sp>
      <p:sp>
        <p:nvSpPr>
          <p:cNvPr id="4" name="正文级别 1…"/>
          <p:cNvSpPr txBox="1">
            <a:spLocks noGrp="1"/>
          </p:cNvSpPr>
          <p:nvPr>
            <p:ph type="body" idx="1"/>
          </p:nvPr>
        </p:nvSpPr>
        <p:spPr>
          <a:xfrm>
            <a:off x="571500" y="2222500"/>
            <a:ext cx="11861800" cy="666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txBox="1">
            <a:spLocks noGrp="1"/>
          </p:cNvSpPr>
          <p:nvPr>
            <p:ph type="sldNum" sz="quarter" idx="2"/>
          </p:nvPr>
        </p:nvSpPr>
        <p:spPr>
          <a:xfrm>
            <a:off x="12268199" y="9199778"/>
            <a:ext cx="312015" cy="299822"/>
          </a:xfrm>
          <a:prstGeom prst="rect">
            <a:avLst/>
          </a:prstGeom>
          <a:ln w="12700">
            <a:miter lim="400000"/>
          </a:ln>
        </p:spPr>
        <p:txBody>
          <a:bodyPr wrap="none" lIns="50800" tIns="50800" rIns="50800" bIns="50800" anchor="b">
            <a:spAutoFit/>
          </a:bodyPr>
          <a:lstStyle>
            <a:lvl1pPr algn="r">
              <a:defRPr sz="1400">
                <a:latin typeface="Helvetica Neue"/>
                <a:ea typeface="Helvetica Neue"/>
                <a:cs typeface="Helvetica Neue"/>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Lst>
  <p:transition spd="med"/>
  <p:txStyles>
    <p:titleStyle>
      <a:lvl1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1pPr>
      <a:lvl2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2pPr>
      <a:lvl3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3pPr>
      <a:lvl4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4pPr>
      <a:lvl5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5pPr>
      <a:lvl6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6pPr>
      <a:lvl7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7pPr>
      <a:lvl8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8pPr>
      <a:lvl9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9pPr>
    </p:titleStyle>
    <p:bodyStyle>
      <a:lvl1pPr marL="4572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1pPr>
      <a:lvl2pPr marL="9144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2pPr>
      <a:lvl3pPr marL="13716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3pPr>
      <a:lvl4pPr marL="18288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4pPr>
      <a:lvl5pPr marL="22860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5pPr>
      <a:lvl6pPr marL="27432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6pPr>
      <a:lvl7pPr marL="32004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7pPr>
      <a:lvl8pPr marL="36576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8pPr>
      <a:lvl9pPr marL="41148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9pPr>
    </p:bodyStyle>
    <p:otherStyle>
      <a:lvl1pPr marL="0" marR="0" indent="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image" Target="../media/image3.t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ickP(passenger)&amp;AutoD(destination)"/>
          <p:cNvSpPr txBox="1">
            <a:spLocks noGrp="1"/>
          </p:cNvSpPr>
          <p:nvPr>
            <p:ph type="title"/>
          </p:nvPr>
        </p:nvSpPr>
        <p:spPr>
          <a:xfrm>
            <a:off x="469900" y="5087938"/>
            <a:ext cx="5683895" cy="1701801"/>
          </a:xfrm>
          <a:prstGeom prst="rect">
            <a:avLst/>
          </a:prstGeom>
          <a:effectLst>
            <a:reflection stA="50000" endPos="40000" dir="5400000" sy="-100000" algn="bl" rotWithShape="0"/>
          </a:effectLst>
        </p:spPr>
        <p:txBody>
          <a:bodyPr lIns="0" tIns="0" rIns="0" bIns="0"/>
          <a:lstStyle/>
          <a:p>
            <a:pPr algn="ctr">
              <a:defRPr b="1">
                <a:latin typeface="Helvetica Neue"/>
                <a:ea typeface="Helvetica Neue"/>
                <a:cs typeface="Helvetica Neue"/>
                <a:sym typeface="Helvetica Neue"/>
              </a:defRPr>
            </a:pPr>
            <a:r>
              <a:t>PickP</a:t>
            </a:r>
            <a:r>
              <a:rPr sz="1500"/>
              <a:t>(passenger)</a:t>
            </a:r>
            <a:r>
              <a:t>&amp;AutoD</a:t>
            </a:r>
            <a:r>
              <a:rPr sz="1500"/>
              <a:t>(destination)</a:t>
            </a:r>
          </a:p>
        </p:txBody>
      </p:sp>
      <p:pic>
        <p:nvPicPr>
          <p:cNvPr id="128" name="hackathon_gio_grey.jpg" descr="hackathon_gio_grey.jpg"/>
          <p:cNvPicPr>
            <a:picLocks noChangeAspect="1"/>
          </p:cNvPicPr>
          <p:nvPr/>
        </p:nvPicPr>
        <p:blipFill>
          <a:blip r:embed="rId2">
            <a:extLst/>
          </a:blip>
          <a:stretch>
            <a:fillRect/>
          </a:stretch>
        </p:blipFill>
        <p:spPr>
          <a:xfrm>
            <a:off x="0" y="479593"/>
            <a:ext cx="13004800" cy="4007844"/>
          </a:xfrm>
          <a:prstGeom prst="rect">
            <a:avLst/>
          </a:prstGeom>
          <a:ln w="12700">
            <a:miter lim="400000"/>
          </a:ln>
          <a:effectLst>
            <a:reflection stA="50000" endPos="40000" dir="5400000" sy="-100000" algn="bl" rotWithShape="0"/>
          </a:effectLst>
        </p:spPr>
      </p:pic>
      <p:sp>
        <p:nvSpPr>
          <p:cNvPr id="129" name="Orange队…"/>
          <p:cNvSpPr txBox="1"/>
          <p:nvPr/>
        </p:nvSpPr>
        <p:spPr>
          <a:xfrm>
            <a:off x="565435" y="7390240"/>
            <a:ext cx="6978073" cy="2318583"/>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a:defRPr sz="1600">
                <a:latin typeface="Helvetica Neue"/>
                <a:ea typeface="Helvetica Neue"/>
                <a:cs typeface="Helvetica Neue"/>
                <a:sym typeface="Helvetica Neue"/>
              </a:defRPr>
            </a:pPr>
            <a:r>
              <a:rPr sz="2400" dirty="0" err="1">
                <a:latin typeface="Bookman Old Style" charset="0"/>
                <a:ea typeface="Bookman Old Style" charset="0"/>
                <a:cs typeface="Bookman Old Style" charset="0"/>
              </a:rPr>
              <a:t>Orange队</a:t>
            </a:r>
            <a:endParaRPr sz="2400" dirty="0">
              <a:latin typeface="Bookman Old Style" charset="0"/>
              <a:ea typeface="Bookman Old Style" charset="0"/>
              <a:cs typeface="Bookman Old Style" charset="0"/>
            </a:endParaRPr>
          </a:p>
          <a:p>
            <a:pPr algn="l">
              <a:defRPr sz="1600">
                <a:latin typeface="Helvetica Neue"/>
                <a:ea typeface="Helvetica Neue"/>
                <a:cs typeface="Helvetica Neue"/>
                <a:sym typeface="Helvetica Neue"/>
              </a:defRPr>
            </a:pPr>
            <a:r>
              <a:rPr sz="2400" dirty="0">
                <a:latin typeface="Bookman Old Style" charset="0"/>
                <a:ea typeface="Bookman Old Style" charset="0"/>
                <a:cs typeface="Bookman Old Style" charset="0"/>
              </a:rPr>
              <a:t>谭瑾     </a:t>
            </a:r>
            <a:r>
              <a:rPr sz="2400" dirty="0" smtClean="0">
                <a:latin typeface="Bookman Old Style" charset="0"/>
                <a:ea typeface="Bookman Old Style" charset="0"/>
                <a:cs typeface="Bookman Old Style" charset="0"/>
              </a:rPr>
              <a:t>北京邮电大学</a:t>
            </a:r>
            <a:r>
              <a:rPr lang="en-US" sz="2400" dirty="0" smtClean="0">
                <a:latin typeface="Bookman Old Style" charset="0"/>
                <a:ea typeface="Bookman Old Style" charset="0"/>
                <a:cs typeface="Bookman Old Style" charset="0"/>
              </a:rPr>
              <a:t> </a:t>
            </a:r>
            <a:r>
              <a:rPr lang="zh-CN" altLang="en-US" sz="2400" dirty="0" smtClean="0">
                <a:latin typeface="Bookman Old Style" charset="0"/>
                <a:ea typeface="Bookman Old Style" charset="0"/>
                <a:cs typeface="Bookman Old Style" charset="0"/>
              </a:rPr>
              <a:t>   负责：前端</a:t>
            </a:r>
            <a:endParaRPr sz="2400" dirty="0">
              <a:latin typeface="Bookman Old Style" charset="0"/>
              <a:ea typeface="Bookman Old Style" charset="0"/>
              <a:cs typeface="Bookman Old Style" charset="0"/>
            </a:endParaRPr>
          </a:p>
          <a:p>
            <a:pPr algn="l">
              <a:defRPr sz="1600">
                <a:latin typeface="Helvetica Neue"/>
                <a:ea typeface="Helvetica Neue"/>
                <a:cs typeface="Helvetica Neue"/>
                <a:sym typeface="Helvetica Neue"/>
              </a:defRPr>
            </a:pPr>
            <a:r>
              <a:rPr sz="2400" dirty="0">
                <a:latin typeface="Bookman Old Style" charset="0"/>
                <a:ea typeface="Bookman Old Style" charset="0"/>
                <a:cs typeface="Bookman Old Style" charset="0"/>
              </a:rPr>
              <a:t>丁宁     </a:t>
            </a:r>
            <a:r>
              <a:rPr sz="2400" dirty="0" smtClean="0">
                <a:latin typeface="Bookman Old Style" charset="0"/>
                <a:ea typeface="Bookman Old Style" charset="0"/>
                <a:cs typeface="Bookman Old Style" charset="0"/>
              </a:rPr>
              <a:t>北京邮电大学</a:t>
            </a:r>
            <a:r>
              <a:rPr lang="zh-CN" altLang="en-US" sz="2400" dirty="0" smtClean="0">
                <a:latin typeface="Bookman Old Style" charset="0"/>
                <a:ea typeface="Bookman Old Style" charset="0"/>
                <a:cs typeface="Bookman Old Style" charset="0"/>
              </a:rPr>
              <a:t>    负责：数据分析</a:t>
            </a:r>
            <a:endParaRPr sz="2400" dirty="0">
              <a:latin typeface="Bookman Old Style" charset="0"/>
              <a:ea typeface="Bookman Old Style" charset="0"/>
              <a:cs typeface="Bookman Old Style" charset="0"/>
            </a:endParaRPr>
          </a:p>
          <a:p>
            <a:pPr algn="l">
              <a:defRPr sz="1600">
                <a:latin typeface="Helvetica Neue"/>
                <a:ea typeface="Helvetica Neue"/>
                <a:cs typeface="Helvetica Neue"/>
                <a:sym typeface="Helvetica Neue"/>
              </a:defRPr>
            </a:pPr>
            <a:r>
              <a:rPr sz="2400" dirty="0">
                <a:latin typeface="Bookman Old Style" charset="0"/>
                <a:ea typeface="Bookman Old Style" charset="0"/>
                <a:cs typeface="Bookman Old Style" charset="0"/>
              </a:rPr>
              <a:t>王霄霄 </a:t>
            </a:r>
            <a:r>
              <a:rPr sz="2400" dirty="0" smtClean="0">
                <a:latin typeface="Bookman Old Style" charset="0"/>
                <a:ea typeface="Bookman Old Style" charset="0"/>
                <a:cs typeface="Bookman Old Style" charset="0"/>
              </a:rPr>
              <a:t>北京邮电大学</a:t>
            </a:r>
            <a:r>
              <a:rPr lang="zh-CN" altLang="en-US" sz="2400" dirty="0" smtClean="0">
                <a:latin typeface="Bookman Old Style" charset="0"/>
                <a:ea typeface="Bookman Old Style" charset="0"/>
                <a:cs typeface="Bookman Old Style" charset="0"/>
              </a:rPr>
              <a:t>     负责：后端</a:t>
            </a:r>
            <a:r>
              <a:rPr lang="en-US" altLang="zh-CN" sz="2400" dirty="0" smtClean="0">
                <a:latin typeface="Bookman Old Style" charset="0"/>
                <a:ea typeface="Bookman Old Style" charset="0"/>
                <a:cs typeface="Bookman Old Style" charset="0"/>
              </a:rPr>
              <a:t>+</a:t>
            </a:r>
            <a:r>
              <a:rPr lang="zh-CN" altLang="en-US" sz="2400" dirty="0" smtClean="0">
                <a:latin typeface="Bookman Old Style" charset="0"/>
                <a:ea typeface="Bookman Old Style" charset="0"/>
                <a:cs typeface="Bookman Old Style" charset="0"/>
              </a:rPr>
              <a:t>算法</a:t>
            </a:r>
            <a:endParaRPr sz="2400" dirty="0">
              <a:latin typeface="Bookman Old Style" charset="0"/>
              <a:ea typeface="Bookman Old Style" charset="0"/>
              <a:cs typeface="Bookman Old Style" charset="0"/>
            </a:endParaRPr>
          </a:p>
          <a:p>
            <a:pPr algn="l">
              <a:defRPr sz="1600">
                <a:latin typeface="Helvetica Neue"/>
                <a:ea typeface="Helvetica Neue"/>
                <a:cs typeface="Helvetica Neue"/>
                <a:sym typeface="Helvetica Neue"/>
              </a:defRPr>
            </a:pPr>
            <a:r>
              <a:rPr sz="2400" dirty="0">
                <a:latin typeface="Bookman Old Style" charset="0"/>
                <a:ea typeface="Bookman Old Style" charset="0"/>
                <a:cs typeface="Bookman Old Style" charset="0"/>
              </a:rPr>
              <a:t>安培     </a:t>
            </a:r>
            <a:r>
              <a:rPr sz="2400" dirty="0" smtClean="0">
                <a:latin typeface="Bookman Old Style" charset="0"/>
                <a:ea typeface="Bookman Old Style" charset="0"/>
                <a:cs typeface="Bookman Old Style" charset="0"/>
              </a:rPr>
              <a:t>中国科学院大学</a:t>
            </a:r>
            <a:r>
              <a:rPr lang="zh-CN" altLang="en-US" sz="2400" dirty="0" smtClean="0">
                <a:latin typeface="Bookman Old Style" charset="0"/>
                <a:ea typeface="Bookman Old Style" charset="0"/>
                <a:cs typeface="Bookman Old Style" charset="0"/>
              </a:rPr>
              <a:t>    负责：</a:t>
            </a:r>
            <a:r>
              <a:rPr lang="en-US" altLang="zh-CN" sz="2400" dirty="0" err="1" smtClean="0">
                <a:latin typeface="Bookman Old Style" charset="0"/>
                <a:ea typeface="Bookman Old Style" charset="0"/>
                <a:cs typeface="Bookman Old Style" charset="0"/>
              </a:rPr>
              <a:t>ppt</a:t>
            </a:r>
            <a:r>
              <a:rPr lang="zh-CN" altLang="en-US" sz="2400" dirty="0" smtClean="0">
                <a:latin typeface="Bookman Old Style" charset="0"/>
                <a:ea typeface="Bookman Old Style" charset="0"/>
                <a:cs typeface="Bookman Old Style" charset="0"/>
              </a:rPr>
              <a:t>制作</a:t>
            </a:r>
            <a:r>
              <a:rPr lang="en-US" altLang="zh-CN" sz="2400" dirty="0" smtClean="0">
                <a:latin typeface="Bookman Old Style" charset="0"/>
                <a:ea typeface="Bookman Old Style" charset="0"/>
                <a:cs typeface="Bookman Old Style" charset="0"/>
              </a:rPr>
              <a:t>+</a:t>
            </a:r>
            <a:r>
              <a:rPr lang="zh-CN" altLang="en-US" sz="2400" dirty="0" smtClean="0">
                <a:latin typeface="Bookman Old Style" charset="0"/>
                <a:ea typeface="Bookman Old Style" charset="0"/>
                <a:cs typeface="Bookman Old Style" charset="0"/>
              </a:rPr>
              <a:t>演讲</a:t>
            </a:r>
            <a:endParaRPr sz="2400" dirty="0">
              <a:latin typeface="Bookman Old Style" charset="0"/>
              <a:ea typeface="Bookman Old Style" charset="0"/>
              <a:cs typeface="Bookman Old Style" charset="0"/>
            </a:endParaRPr>
          </a:p>
          <a:p>
            <a:pPr algn="l">
              <a:defRPr sz="1600">
                <a:latin typeface="Helvetica Neue"/>
                <a:ea typeface="Helvetica Neue"/>
                <a:cs typeface="Helvetica Neue"/>
                <a:sym typeface="Helvetica Neue"/>
              </a:defRPr>
            </a:pPr>
            <a:endParaRPr sz="2400" dirty="0">
              <a:latin typeface="Bookman Old Style" charset="0"/>
              <a:ea typeface="Bookman Old Style" charset="0"/>
              <a:cs typeface="Bookman Old Style" charset="0"/>
            </a:endParaRPr>
          </a:p>
        </p:txBody>
      </p:sp>
      <p:sp>
        <p:nvSpPr>
          <p:cNvPr id="130" name="基于数据分析的交通推荐系统"/>
          <p:cNvSpPr txBox="1"/>
          <p:nvPr/>
        </p:nvSpPr>
        <p:spPr>
          <a:xfrm>
            <a:off x="3719962" y="6346209"/>
            <a:ext cx="8508431" cy="655093"/>
          </a:xfrm>
          <a:prstGeom prst="rect">
            <a:avLst/>
          </a:prstGeom>
          <a:ln w="12700">
            <a:miter lim="400000"/>
          </a:ln>
          <a:effectLst>
            <a:reflection stA="50000" endPos="40000" dir="5400000" sy="-100000" algn="bl" rotWithShape="0"/>
          </a:effectLst>
          <a:extLst>
            <a:ext uri="{C572A759-6A51-4108-AA02-DFA0A04FC94B}">
              <ma14:wrappingTextBoxFlag xmlns:ma14="http://schemas.microsoft.com/office/mac/drawingml/2011/main" val="1"/>
            </a:ext>
          </a:extLst>
        </p:spPr>
        <p:txBody>
          <a:bodyPr lIns="50800" tIns="50800" rIns="50800" bIns="50800">
            <a:noAutofit/>
          </a:bodyPr>
          <a:lstStyle>
            <a:lvl1pPr algn="l" defTabSz="514095">
              <a:defRPr sz="2288">
                <a:solidFill>
                  <a:srgbClr val="747474"/>
                </a:solidFill>
                <a:latin typeface="Helvetica Neue"/>
                <a:ea typeface="Helvetica Neue"/>
                <a:cs typeface="Helvetica Neue"/>
                <a:sym typeface="Helvetica Neue"/>
              </a:defRPr>
            </a:lvl1pPr>
          </a:lstStyle>
          <a:p>
            <a:pPr algn="r"/>
            <a:r>
              <a:rPr sz="4400" b="1" dirty="0"/>
              <a:t>基于数据分析的交通推荐系统</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比赛体验"/>
          <p:cNvSpPr txBox="1">
            <a:spLocks noGrp="1"/>
          </p:cNvSpPr>
          <p:nvPr>
            <p:ph type="title"/>
          </p:nvPr>
        </p:nvSpPr>
        <p:spPr>
          <a:prstGeom prst="rect">
            <a:avLst/>
          </a:prstGeom>
        </p:spPr>
        <p:txBody>
          <a:bodyPr>
            <a:normAutofit/>
          </a:bodyPr>
          <a:lstStyle/>
          <a:p>
            <a:r>
              <a:rPr sz="4000" dirty="0" err="1">
                <a:latin typeface="黑体" panose="02010609060101010101" pitchFamily="49" charset="-122"/>
                <a:ea typeface="黑体" panose="02010609060101010101" pitchFamily="49" charset="-122"/>
              </a:rPr>
              <a:t>比赛体验</a:t>
            </a:r>
            <a:endParaRPr sz="4000" dirty="0">
              <a:latin typeface="黑体" panose="02010609060101010101" pitchFamily="49" charset="-122"/>
              <a:ea typeface="黑体" panose="02010609060101010101" pitchFamily="49" charset="-122"/>
            </a:endParaRPr>
          </a:p>
        </p:txBody>
      </p:sp>
      <p:sp>
        <p:nvSpPr>
          <p:cNvPr id="178" name="正文"/>
          <p:cNvSpPr txBox="1">
            <a:spLocks noGrp="1"/>
          </p:cNvSpPr>
          <p:nvPr>
            <p:ph type="body" idx="1"/>
          </p:nvPr>
        </p:nvSpPr>
        <p:spPr>
          <a:prstGeom prst="rect">
            <a:avLst/>
          </a:prstGeom>
        </p:spPr>
        <p:txBody>
          <a:bodyPr/>
          <a:lstStyle/>
          <a:p>
            <a:pPr marL="0" indent="0">
              <a:buNone/>
            </a:pPr>
            <a:r>
              <a:rPr lang="en-US" altLang="zh-CN" dirty="0">
                <a:solidFill>
                  <a:schemeClr val="tx1"/>
                </a:solidFill>
                <a:latin typeface="仿宋" panose="02010609060101010101" pitchFamily="49" charset="-122"/>
                <a:ea typeface="仿宋" panose="02010609060101010101" pitchFamily="49" charset="-122"/>
              </a:rPr>
              <a:t>1.</a:t>
            </a:r>
            <a:r>
              <a:rPr lang="zh-CN" altLang="zh-CN" dirty="0">
                <a:solidFill>
                  <a:schemeClr val="tx1"/>
                </a:solidFill>
                <a:latin typeface="仿宋" panose="02010609060101010101" pitchFamily="49" charset="-122"/>
                <a:ea typeface="仿宋" panose="02010609060101010101" pitchFamily="49" charset="-122"/>
              </a:rPr>
              <a:t>首先非常感谢</a:t>
            </a:r>
            <a:r>
              <a:rPr lang="en-US" altLang="zh-CN" dirty="0">
                <a:solidFill>
                  <a:schemeClr val="tx1"/>
                </a:solidFill>
                <a:latin typeface="仿宋" panose="02010609060101010101" pitchFamily="49" charset="-122"/>
                <a:ea typeface="仿宋" panose="02010609060101010101" pitchFamily="49" charset="-122"/>
              </a:rPr>
              <a:t>Google</a:t>
            </a:r>
            <a:r>
              <a:rPr lang="zh-CN" altLang="zh-CN" dirty="0">
                <a:solidFill>
                  <a:schemeClr val="tx1"/>
                </a:solidFill>
                <a:latin typeface="仿宋" panose="02010609060101010101" pitchFamily="49" charset="-122"/>
                <a:ea typeface="仿宋" panose="02010609060101010101" pitchFamily="49" charset="-122"/>
              </a:rPr>
              <a:t>能给我们这次珍贵的</a:t>
            </a:r>
            <a:r>
              <a:rPr lang="zh-CN" altLang="zh-CN" dirty="0" smtClean="0">
                <a:solidFill>
                  <a:schemeClr val="tx1"/>
                </a:solidFill>
                <a:latin typeface="仿宋" panose="02010609060101010101" pitchFamily="49" charset="-122"/>
                <a:ea typeface="仿宋" panose="02010609060101010101" pitchFamily="49" charset="-122"/>
              </a:rPr>
              <a:t>机会。</a:t>
            </a:r>
            <a:endParaRPr lang="zh-CN" altLang="zh-CN" dirty="0">
              <a:solidFill>
                <a:schemeClr val="tx1"/>
              </a:solidFill>
              <a:latin typeface="仿宋" panose="02010609060101010101" pitchFamily="49" charset="-122"/>
              <a:ea typeface="仿宋" panose="02010609060101010101" pitchFamily="49" charset="-122"/>
            </a:endParaRPr>
          </a:p>
          <a:p>
            <a:pPr marL="0" indent="0">
              <a:buNone/>
            </a:pPr>
            <a:r>
              <a:rPr lang="en-US" altLang="zh-CN" dirty="0">
                <a:solidFill>
                  <a:schemeClr val="tx1"/>
                </a:solidFill>
                <a:latin typeface="仿宋" panose="02010609060101010101" pitchFamily="49" charset="-122"/>
                <a:ea typeface="仿宋" panose="02010609060101010101" pitchFamily="49" charset="-122"/>
              </a:rPr>
              <a:t>2.</a:t>
            </a:r>
            <a:r>
              <a:rPr lang="zh-CN" altLang="zh-CN" dirty="0" smtClean="0">
                <a:solidFill>
                  <a:schemeClr val="tx1"/>
                </a:solidFill>
                <a:latin typeface="仿宋" panose="02010609060101010101" pitchFamily="49" charset="-122"/>
                <a:ea typeface="仿宋" panose="02010609060101010101" pitchFamily="49" charset="-122"/>
              </a:rPr>
              <a:t>在</a:t>
            </a:r>
            <a:r>
              <a:rPr lang="zh-CN" altLang="en-US" dirty="0" smtClean="0">
                <a:solidFill>
                  <a:schemeClr val="tx1"/>
                </a:solidFill>
                <a:latin typeface="仿宋" panose="02010609060101010101" pitchFamily="49" charset="-122"/>
                <a:ea typeface="仿宋" panose="02010609060101010101" pitchFamily="49" charset="-122"/>
              </a:rPr>
              <a:t>这次活动</a:t>
            </a:r>
            <a:r>
              <a:rPr lang="zh-CN" altLang="zh-CN" dirty="0" smtClean="0">
                <a:solidFill>
                  <a:schemeClr val="tx1"/>
                </a:solidFill>
                <a:latin typeface="仿宋" panose="02010609060101010101" pitchFamily="49" charset="-122"/>
                <a:ea typeface="仿宋" panose="02010609060101010101" pitchFamily="49" charset="-122"/>
              </a:rPr>
              <a:t>中</a:t>
            </a:r>
            <a:r>
              <a:rPr lang="zh-CN" altLang="zh-CN" dirty="0">
                <a:solidFill>
                  <a:schemeClr val="tx1"/>
                </a:solidFill>
                <a:latin typeface="仿宋" panose="02010609060101010101" pitchFamily="49" charset="-122"/>
                <a:ea typeface="仿宋" panose="02010609060101010101" pitchFamily="49" charset="-122"/>
              </a:rPr>
              <a:t>，结识了很多优秀的小伙伴，见识到了大家的才华和创意。</a:t>
            </a:r>
          </a:p>
          <a:p>
            <a:pPr marL="0" indent="0">
              <a:buNone/>
            </a:pPr>
            <a:r>
              <a:rPr lang="en-US" altLang="zh-CN" dirty="0">
                <a:solidFill>
                  <a:schemeClr val="tx1"/>
                </a:solidFill>
                <a:latin typeface="仿宋" panose="02010609060101010101" pitchFamily="49" charset="-122"/>
                <a:ea typeface="仿宋" panose="02010609060101010101" pitchFamily="49" charset="-122"/>
              </a:rPr>
              <a:t>3.</a:t>
            </a:r>
            <a:r>
              <a:rPr lang="zh-CN" altLang="zh-CN" dirty="0">
                <a:solidFill>
                  <a:schemeClr val="tx1"/>
                </a:solidFill>
                <a:latin typeface="仿宋" panose="02010609060101010101" pitchFamily="49" charset="-122"/>
                <a:ea typeface="仿宋" panose="02010609060101010101" pitchFamily="49" charset="-122"/>
              </a:rPr>
              <a:t>在项目完成的过程中，非常感谢老师对我们提供的技术支持，还有把一切都安排的妥妥滴的</a:t>
            </a:r>
            <a:r>
              <a:rPr lang="en-US" altLang="zh-CN" dirty="0">
                <a:solidFill>
                  <a:schemeClr val="tx1"/>
                </a:solidFill>
                <a:latin typeface="仿宋" panose="02010609060101010101" pitchFamily="49" charset="-122"/>
                <a:ea typeface="仿宋" panose="02010609060101010101" pitchFamily="49" charset="-122"/>
              </a:rPr>
              <a:t>HR</a:t>
            </a:r>
            <a:r>
              <a:rPr lang="zh-CN" altLang="zh-CN" dirty="0">
                <a:solidFill>
                  <a:schemeClr val="tx1"/>
                </a:solidFill>
                <a:latin typeface="仿宋" panose="02010609060101010101" pitchFamily="49" charset="-122"/>
                <a:ea typeface="仿宋" panose="02010609060101010101" pitchFamily="49" charset="-122"/>
              </a:rPr>
              <a:t>小姐姐们。</a:t>
            </a:r>
          </a:p>
          <a:p>
            <a:pPr marL="0" indent="0">
              <a:buNone/>
            </a:pPr>
            <a:endParaRPr dirty="0"/>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背景"/>
          <p:cNvSpPr txBox="1">
            <a:spLocks noGrp="1"/>
          </p:cNvSpPr>
          <p:nvPr>
            <p:ph type="title"/>
          </p:nvPr>
        </p:nvSpPr>
        <p:spPr>
          <a:prstGeom prst="rect">
            <a:avLst/>
          </a:prstGeom>
        </p:spPr>
        <p:txBody>
          <a:bodyPr>
            <a:normAutofit/>
          </a:bodyPr>
          <a:lstStyle/>
          <a:p>
            <a:r>
              <a:rPr sz="4000" dirty="0" err="1">
                <a:latin typeface="黑体" panose="02010609060101010101" pitchFamily="49" charset="-122"/>
                <a:ea typeface="黑体" panose="02010609060101010101" pitchFamily="49" charset="-122"/>
              </a:rPr>
              <a:t>背景</a:t>
            </a:r>
            <a:endParaRPr sz="4000" dirty="0">
              <a:latin typeface="黑体" panose="02010609060101010101" pitchFamily="49" charset="-122"/>
              <a:ea typeface="黑体" panose="02010609060101010101" pitchFamily="49" charset="-122"/>
            </a:endParaRPr>
          </a:p>
        </p:txBody>
      </p:sp>
      <p:pic>
        <p:nvPicPr>
          <p:cNvPr id="133" name="图像" descr="图像"/>
          <p:cNvPicPr>
            <a:picLocks noChangeAspect="1"/>
          </p:cNvPicPr>
          <p:nvPr/>
        </p:nvPicPr>
        <p:blipFill>
          <a:blip r:embed="rId2">
            <a:extLst/>
          </a:blip>
          <a:stretch>
            <a:fillRect/>
          </a:stretch>
        </p:blipFill>
        <p:spPr>
          <a:xfrm>
            <a:off x="751007" y="2045276"/>
            <a:ext cx="4222980" cy="4222980"/>
          </a:xfrm>
          <a:prstGeom prst="rect">
            <a:avLst/>
          </a:prstGeom>
          <a:ln w="12700">
            <a:miter lim="400000"/>
          </a:ln>
        </p:spPr>
      </p:pic>
      <p:pic>
        <p:nvPicPr>
          <p:cNvPr id="134" name="图像" descr="图像"/>
          <p:cNvPicPr>
            <a:picLocks noChangeAspect="1"/>
          </p:cNvPicPr>
          <p:nvPr/>
        </p:nvPicPr>
        <p:blipFill>
          <a:blip r:embed="rId3">
            <a:extLst/>
          </a:blip>
          <a:stretch>
            <a:fillRect/>
          </a:stretch>
        </p:blipFill>
        <p:spPr>
          <a:xfrm>
            <a:off x="6192761" y="2344818"/>
            <a:ext cx="6442483" cy="3623896"/>
          </a:xfrm>
          <a:prstGeom prst="rect">
            <a:avLst/>
          </a:prstGeom>
          <a:ln w="12700">
            <a:miter lim="400000"/>
          </a:ln>
        </p:spPr>
      </p:pic>
      <p:sp>
        <p:nvSpPr>
          <p:cNvPr id="2" name="TextBox 1"/>
          <p:cNvSpPr txBox="1"/>
          <p:nvPr/>
        </p:nvSpPr>
        <p:spPr>
          <a:xfrm>
            <a:off x="1567258" y="6381147"/>
            <a:ext cx="1169908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zh-CN" altLang="en-US" sz="2000" dirty="0" smtClean="0"/>
              <a:t>乘客： 下一站去哪？</a:t>
            </a:r>
            <a:r>
              <a:rPr lang="zh-CN" altLang="en-US" sz="2000" dirty="0"/>
              <a:t> </a:t>
            </a:r>
            <a:r>
              <a:rPr lang="zh-CN" altLang="en-US" sz="2000" dirty="0" smtClean="0"/>
              <a:t>                                                </a:t>
            </a:r>
            <a:r>
              <a:rPr kumimoji="0" lang="zh-CN" altLang="en-US" sz="2000" b="0" i="0" u="none" strike="noStrike" cap="none" spc="0" normalizeH="0" baseline="0" dirty="0" smtClean="0">
                <a:ln>
                  <a:noFill/>
                </a:ln>
                <a:solidFill>
                  <a:srgbClr val="000000"/>
                </a:solidFill>
                <a:effectLst/>
                <a:uFillTx/>
                <a:sym typeface="Helvetica Neue Light"/>
              </a:rPr>
              <a:t>司机： 去哪里接客最好？</a:t>
            </a:r>
            <a:endParaRPr kumimoji="0" lang="en-US" sz="2000" b="0" i="0" u="none" strike="noStrike" cap="none" spc="0" normalizeH="0" baseline="0" dirty="0">
              <a:ln>
                <a:noFill/>
              </a:ln>
              <a:solidFill>
                <a:srgbClr val="000000"/>
              </a:solidFill>
              <a:effectLst/>
              <a:uFillTx/>
              <a:sym typeface="Helvetica Neue Light"/>
            </a:endParaRP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屏幕快照 2018-07-22 上午12.06.26.png" descr="屏幕快照 2018-07-22 上午12.06.26.png"/>
          <p:cNvPicPr>
            <a:picLocks noChangeAspect="1"/>
          </p:cNvPicPr>
          <p:nvPr/>
        </p:nvPicPr>
        <p:blipFill>
          <a:blip r:embed="rId2">
            <a:extLst/>
          </a:blip>
          <a:stretch>
            <a:fillRect/>
          </a:stretch>
        </p:blipFill>
        <p:spPr>
          <a:xfrm>
            <a:off x="1789945" y="2047840"/>
            <a:ext cx="10076235" cy="6820345"/>
          </a:xfrm>
          <a:prstGeom prst="rect">
            <a:avLst/>
          </a:prstGeom>
          <a:ln w="12700">
            <a:miter lim="400000"/>
          </a:ln>
        </p:spPr>
      </p:pic>
      <p:sp>
        <p:nvSpPr>
          <p:cNvPr id="137" name="整体综述"/>
          <p:cNvSpPr txBox="1">
            <a:spLocks noGrp="1"/>
          </p:cNvSpPr>
          <p:nvPr>
            <p:ph type="title"/>
          </p:nvPr>
        </p:nvSpPr>
        <p:spPr>
          <a:prstGeom prst="rect">
            <a:avLst/>
          </a:prstGeom>
        </p:spPr>
        <p:txBody>
          <a:bodyPr>
            <a:normAutofit/>
          </a:bodyPr>
          <a:lstStyle>
            <a:lvl1pPr>
              <a:defRPr sz="3600"/>
            </a:lvl1pPr>
          </a:lstStyle>
          <a:p>
            <a:r>
              <a:rPr sz="4000" dirty="0" err="1">
                <a:latin typeface="黑体" panose="02010609060101010101" pitchFamily="49" charset="-122"/>
                <a:ea typeface="黑体" panose="02010609060101010101" pitchFamily="49" charset="-122"/>
              </a:rPr>
              <a:t>整体综述</a:t>
            </a:r>
            <a:endParaRPr sz="4000" dirty="0">
              <a:latin typeface="黑体" panose="02010609060101010101" pitchFamily="49" charset="-122"/>
              <a:ea typeface="黑体" panose="02010609060101010101" pitchFamily="49" charset="-122"/>
            </a:endParaRP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xmlns="" id="{B345D2DE-E4B7-4CC5-8DAA-C5B3379499C1}"/>
              </a:ext>
            </a:extLst>
          </p:cNvPr>
          <p:cNvSpPr>
            <a:spLocks noGrp="1"/>
          </p:cNvSpPr>
          <p:nvPr>
            <p:ph type="title"/>
          </p:nvPr>
        </p:nvSpPr>
        <p:spPr/>
        <p:txBody>
          <a:bodyPr>
            <a:normAutofit/>
          </a:bodyPr>
          <a:lstStyle/>
          <a:p>
            <a:r>
              <a:rPr lang="zh-CN" altLang="en-US" sz="4000" dirty="0">
                <a:latin typeface="黑体" panose="02010609060101010101" pitchFamily="49" charset="-122"/>
                <a:ea typeface="黑体" panose="02010609060101010101" pitchFamily="49" charset="-122"/>
              </a:rPr>
              <a:t>系统结构</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632" y="2040339"/>
            <a:ext cx="9221338" cy="6899053"/>
          </a:xfrm>
          <a:prstGeom prst="rect">
            <a:avLst/>
          </a:prstGeom>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功能介绍"/>
          <p:cNvSpPr txBox="1">
            <a:spLocks noGrp="1"/>
          </p:cNvSpPr>
          <p:nvPr>
            <p:ph type="title"/>
          </p:nvPr>
        </p:nvSpPr>
        <p:spPr>
          <a:prstGeom prst="rect">
            <a:avLst/>
          </a:prstGeom>
        </p:spPr>
        <p:txBody>
          <a:bodyPr>
            <a:normAutofit/>
          </a:bodyPr>
          <a:lstStyle/>
          <a:p>
            <a:r>
              <a:rPr sz="4000" dirty="0" err="1">
                <a:latin typeface="黑体" panose="02010609060101010101" pitchFamily="49" charset="-122"/>
                <a:ea typeface="黑体" panose="02010609060101010101" pitchFamily="49" charset="-122"/>
              </a:rPr>
              <a:t>功能介绍</a:t>
            </a:r>
            <a:endParaRPr sz="4000" dirty="0">
              <a:latin typeface="黑体" panose="02010609060101010101" pitchFamily="49" charset="-122"/>
              <a:ea typeface="黑体" panose="02010609060101010101" pitchFamily="49" charset="-122"/>
            </a:endParaRPr>
          </a:p>
        </p:txBody>
      </p:sp>
      <p:sp>
        <p:nvSpPr>
          <p:cNvPr id="140" name="History Trip Check"/>
          <p:cNvSpPr txBox="1"/>
          <p:nvPr/>
        </p:nvSpPr>
        <p:spPr>
          <a:xfrm>
            <a:off x="2411032" y="2661187"/>
            <a:ext cx="10265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endParaRPr dirty="0"/>
          </a:p>
        </p:txBody>
      </p:sp>
      <p:pic>
        <p:nvPicPr>
          <p:cNvPr id="143" name="屏幕快照 2018-07-22 上午2.13.36.png" descr="屏幕快照 2018-07-22 上午2.13.36.png"/>
          <p:cNvPicPr>
            <a:picLocks noChangeAspect="1"/>
          </p:cNvPicPr>
          <p:nvPr/>
        </p:nvPicPr>
        <p:blipFill>
          <a:blip r:embed="rId2">
            <a:extLst/>
          </a:blip>
          <a:stretch>
            <a:fillRect/>
          </a:stretch>
        </p:blipFill>
        <p:spPr>
          <a:xfrm>
            <a:off x="571500" y="4527413"/>
            <a:ext cx="5200384" cy="3250241"/>
          </a:xfrm>
          <a:prstGeom prst="rect">
            <a:avLst/>
          </a:prstGeom>
          <a:ln w="12700">
            <a:miter lim="400000"/>
          </a:ln>
        </p:spPr>
      </p:pic>
      <p:pic>
        <p:nvPicPr>
          <p:cNvPr id="5" name="图片 4">
            <a:extLst>
              <a:ext uri="{FF2B5EF4-FFF2-40B4-BE49-F238E27FC236}">
                <a16:creationId xmlns:a16="http://schemas.microsoft.com/office/drawing/2014/main" xmlns="" id="{2F6C680C-4DFB-44D5-B68E-84A67E8C23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1931" y="4527414"/>
            <a:ext cx="5200382" cy="3250240"/>
          </a:xfrm>
          <a:prstGeom prst="rect">
            <a:avLst/>
          </a:prstGeom>
        </p:spPr>
      </p:pic>
      <p:sp>
        <p:nvSpPr>
          <p:cNvPr id="6" name="文本框 5">
            <a:extLst>
              <a:ext uri="{FF2B5EF4-FFF2-40B4-BE49-F238E27FC236}">
                <a16:creationId xmlns:a16="http://schemas.microsoft.com/office/drawing/2014/main" xmlns="" id="{27D08EB9-9836-472B-A9F3-D0D38B08B0E4}"/>
              </a:ext>
            </a:extLst>
          </p:cNvPr>
          <p:cNvSpPr txBox="1"/>
          <p:nvPr/>
        </p:nvSpPr>
        <p:spPr>
          <a:xfrm>
            <a:off x="-1" y="2219776"/>
            <a:ext cx="8996855"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36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Neue Light"/>
              </a:rPr>
              <a:t>1.</a:t>
            </a:r>
            <a:r>
              <a:rPr kumimoji="0" lang="zh-CN" altLang="en-US" sz="36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Neue Light"/>
              </a:rPr>
              <a:t>面向司机</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为司机推荐最佳接客地</a:t>
            </a:r>
            <a:endParaRPr lang="en-US" altLang="zh-CN" dirty="0">
              <a:latin typeface="仿宋" panose="02010609060101010101" pitchFamily="49" charset="-122"/>
              <a:ea typeface="仿宋" panose="02010609060101010101" pitchFamily="49" charset="-122"/>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altLang="zh-CN" sz="36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Neue Light"/>
            </a:endParaRPr>
          </a:p>
          <a:p>
            <a:pPr marL="0" marR="0" indent="0" algn="l" defTabSz="584200" rtl="0" fontAlgn="auto" latinLnBrk="0" hangingPunct="0">
              <a:lnSpc>
                <a:spcPct val="100000"/>
              </a:lnSpc>
              <a:spcBef>
                <a:spcPts val="0"/>
              </a:spcBef>
              <a:spcAft>
                <a:spcPts val="0"/>
              </a:spcAft>
              <a:buClrTx/>
              <a:buSzTx/>
              <a:buFontTx/>
              <a:buNone/>
              <a:tabLst/>
            </a:pP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热力图可视化</a:t>
            </a:r>
            <a:r>
              <a:rPr lang="en-US" altLang="zh-CN" dirty="0">
                <a:latin typeface="仿宋" panose="02010609060101010101" pitchFamily="49" charset="-122"/>
                <a:ea typeface="仿宋" panose="02010609060101010101" pitchFamily="49" charset="-122"/>
              </a:rPr>
              <a:t> – </a:t>
            </a:r>
            <a:r>
              <a:rPr lang="zh-CN" altLang="en-US" dirty="0">
                <a:latin typeface="仿宋" panose="02010609060101010101" pitchFamily="49" charset="-122"/>
                <a:ea typeface="仿宋" panose="02010609060101010101" pitchFamily="49" charset="-122"/>
              </a:rPr>
              <a:t>使用算法进行推荐</a:t>
            </a:r>
            <a:endParaRPr kumimoji="0" lang="zh-CN" altLang="en-US" sz="36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Neue Light"/>
            </a:endParaRPr>
          </a:p>
        </p:txBody>
      </p:sp>
      <p:sp>
        <p:nvSpPr>
          <p:cNvPr id="7" name="箭头: 下 6">
            <a:extLst>
              <a:ext uri="{FF2B5EF4-FFF2-40B4-BE49-F238E27FC236}">
                <a16:creationId xmlns:a16="http://schemas.microsoft.com/office/drawing/2014/main" xmlns="" id="{B009290D-BF29-4587-AB42-70D706F59353}"/>
              </a:ext>
            </a:extLst>
          </p:cNvPr>
          <p:cNvSpPr/>
          <p:nvPr/>
        </p:nvSpPr>
        <p:spPr>
          <a:xfrm rot="16200000">
            <a:off x="6153125" y="5578984"/>
            <a:ext cx="467889" cy="848399"/>
          </a:xfrm>
          <a:prstGeom prst="downArrow">
            <a:avLst/>
          </a:prstGeom>
          <a:solidFill>
            <a:schemeClr val="accent1">
              <a:satOff val="12166"/>
              <a:lumOff val="-13042"/>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3600" b="0" i="0" u="none" strike="noStrike" cap="none" spc="0" normalizeH="0" baseline="0">
              <a:ln>
                <a:noFill/>
              </a:ln>
              <a:solidFill>
                <a:srgbClr val="FFFFFF"/>
              </a:solidFill>
              <a:effectLst/>
              <a:uFillTx/>
              <a:latin typeface="+mn-lt"/>
              <a:ea typeface="+mn-ea"/>
              <a:cs typeface="+mn-cs"/>
              <a:sym typeface="Helvetica Neue Light"/>
            </a:endParaRP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0E49BA1-FD11-44D2-BE71-0C0E0A66660F}"/>
              </a:ext>
            </a:extLst>
          </p:cNvPr>
          <p:cNvSpPr>
            <a:spLocks noGrp="1"/>
          </p:cNvSpPr>
          <p:nvPr>
            <p:ph type="title"/>
          </p:nvPr>
        </p:nvSpPr>
        <p:spPr/>
        <p:txBody>
          <a:bodyPr>
            <a:normAutofit/>
          </a:bodyPr>
          <a:lstStyle/>
          <a:p>
            <a:r>
              <a:rPr lang="zh-CN" altLang="en-US" sz="4000" dirty="0">
                <a:latin typeface="黑体" panose="02010609060101010101" pitchFamily="49" charset="-122"/>
                <a:ea typeface="黑体" panose="02010609060101010101" pitchFamily="49" charset="-122"/>
              </a:rPr>
              <a:t>功能介绍</a:t>
            </a:r>
          </a:p>
        </p:txBody>
      </p:sp>
      <p:pic>
        <p:nvPicPr>
          <p:cNvPr id="4" name="屏幕快照 2018-07-22 上午2.09.22.png" descr="屏幕快照 2018-07-22 上午2.09.22.png">
            <a:extLst>
              <a:ext uri="{FF2B5EF4-FFF2-40B4-BE49-F238E27FC236}">
                <a16:creationId xmlns:a16="http://schemas.microsoft.com/office/drawing/2014/main" xmlns="" id="{62644C33-949C-4933-B3A0-A2F40BE33DBD}"/>
              </a:ext>
            </a:extLst>
          </p:cNvPr>
          <p:cNvPicPr>
            <a:picLocks noChangeAspect="1"/>
          </p:cNvPicPr>
          <p:nvPr/>
        </p:nvPicPr>
        <p:blipFill>
          <a:blip r:embed="rId2">
            <a:extLst/>
          </a:blip>
          <a:stretch>
            <a:fillRect/>
          </a:stretch>
        </p:blipFill>
        <p:spPr>
          <a:xfrm>
            <a:off x="550216" y="4481819"/>
            <a:ext cx="5330846" cy="3331779"/>
          </a:xfrm>
          <a:prstGeom prst="rect">
            <a:avLst/>
          </a:prstGeom>
          <a:ln w="12700">
            <a:miter lim="400000"/>
          </a:ln>
        </p:spPr>
      </p:pic>
      <p:pic>
        <p:nvPicPr>
          <p:cNvPr id="5" name="图片 4">
            <a:extLst>
              <a:ext uri="{FF2B5EF4-FFF2-40B4-BE49-F238E27FC236}">
                <a16:creationId xmlns:a16="http://schemas.microsoft.com/office/drawing/2014/main" xmlns="" id="{4F7520B8-DEF3-48E2-819B-55644AB66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3757" y="4481820"/>
            <a:ext cx="5330846" cy="3331778"/>
          </a:xfrm>
          <a:prstGeom prst="rect">
            <a:avLst/>
          </a:prstGeom>
        </p:spPr>
      </p:pic>
      <p:sp>
        <p:nvSpPr>
          <p:cNvPr id="8" name="箭头: 下 7">
            <a:extLst>
              <a:ext uri="{FF2B5EF4-FFF2-40B4-BE49-F238E27FC236}">
                <a16:creationId xmlns:a16="http://schemas.microsoft.com/office/drawing/2014/main" xmlns="" id="{EBC3214D-01B5-4417-94B0-8F69FA5E9771}"/>
              </a:ext>
            </a:extLst>
          </p:cNvPr>
          <p:cNvSpPr/>
          <p:nvPr/>
        </p:nvSpPr>
        <p:spPr>
          <a:xfrm rot="16200000">
            <a:off x="6202810" y="5530227"/>
            <a:ext cx="490483" cy="744483"/>
          </a:xfrm>
          <a:prstGeom prst="downArrow">
            <a:avLst/>
          </a:prstGeom>
          <a:solidFill>
            <a:schemeClr val="accent1">
              <a:satOff val="12166"/>
              <a:lumOff val="-13042"/>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3600" b="0" i="0" u="none" strike="noStrike" cap="none" spc="0" normalizeH="0" baseline="0">
              <a:ln>
                <a:noFill/>
              </a:ln>
              <a:solidFill>
                <a:srgbClr val="FFFFFF"/>
              </a:solidFill>
              <a:effectLst/>
              <a:uFillTx/>
              <a:latin typeface="+mn-lt"/>
              <a:ea typeface="+mn-ea"/>
              <a:cs typeface="+mn-cs"/>
              <a:sym typeface="Helvetica Neue Light"/>
            </a:endParaRPr>
          </a:p>
        </p:txBody>
      </p:sp>
      <p:sp>
        <p:nvSpPr>
          <p:cNvPr id="9" name="文本框 8">
            <a:extLst>
              <a:ext uri="{FF2B5EF4-FFF2-40B4-BE49-F238E27FC236}">
                <a16:creationId xmlns:a16="http://schemas.microsoft.com/office/drawing/2014/main" xmlns="" id="{4AD3633A-6B8A-4278-8D01-B92B6422CE1C}"/>
              </a:ext>
            </a:extLst>
          </p:cNvPr>
          <p:cNvSpPr txBox="1"/>
          <p:nvPr/>
        </p:nvSpPr>
        <p:spPr>
          <a:xfrm>
            <a:off x="0" y="2331788"/>
            <a:ext cx="9326179"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36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Neue Light"/>
              </a:rPr>
              <a:t>2.</a:t>
            </a:r>
            <a:r>
              <a:rPr kumimoji="0" lang="zh-CN" altLang="en-US" sz="36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Neue Light"/>
              </a:rPr>
              <a:t>面向乘客</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为乘客推荐最佳目的地</a:t>
            </a:r>
            <a:endParaRPr lang="en-US" altLang="zh-CN" dirty="0">
              <a:latin typeface="仿宋" panose="02010609060101010101" pitchFamily="49" charset="-122"/>
              <a:ea typeface="仿宋" panose="02010609060101010101" pitchFamily="49" charset="-122"/>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altLang="zh-CN" sz="36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Neue Light"/>
            </a:endParaRPr>
          </a:p>
          <a:p>
            <a:pPr marL="0" marR="0" indent="0" algn="l" defTabSz="584200" rtl="0" fontAlgn="auto" latinLnBrk="0" hangingPunct="0">
              <a:lnSpc>
                <a:spcPct val="100000"/>
              </a:lnSpc>
              <a:spcBef>
                <a:spcPts val="0"/>
              </a:spcBef>
              <a:spcAft>
                <a:spcPts val="0"/>
              </a:spcAft>
              <a:buClrTx/>
              <a:buSzTx/>
              <a:buFontTx/>
              <a:buNone/>
              <a:tabLst/>
            </a:pP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历史路线可视化</a:t>
            </a:r>
            <a:r>
              <a:rPr lang="en-US" altLang="zh-CN" dirty="0">
                <a:latin typeface="仿宋" panose="02010609060101010101" pitchFamily="49" charset="-122"/>
                <a:ea typeface="仿宋" panose="02010609060101010101" pitchFamily="49" charset="-122"/>
              </a:rPr>
              <a:t> – </a:t>
            </a:r>
            <a:r>
              <a:rPr lang="zh-CN" altLang="en-US" dirty="0">
                <a:latin typeface="仿宋" panose="02010609060101010101" pitchFamily="49" charset="-122"/>
                <a:ea typeface="仿宋" panose="02010609060101010101" pitchFamily="49" charset="-122"/>
              </a:rPr>
              <a:t>使用算法进行推荐</a:t>
            </a:r>
            <a:endParaRPr kumimoji="0" lang="zh-CN" altLang="en-US" sz="36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Neue Light"/>
            </a:endParaRPr>
          </a:p>
        </p:txBody>
      </p:sp>
    </p:spTree>
    <p:extLst>
      <p:ext uri="{BB962C8B-B14F-4D97-AF65-F5344CB8AC3E}">
        <p14:creationId xmlns:p14="http://schemas.microsoft.com/office/powerpoint/2010/main" val="43691121"/>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功能介绍"/>
          <p:cNvSpPr txBox="1">
            <a:spLocks noGrp="1"/>
          </p:cNvSpPr>
          <p:nvPr>
            <p:ph type="title"/>
          </p:nvPr>
        </p:nvSpPr>
        <p:spPr>
          <a:prstGeom prst="rect">
            <a:avLst/>
          </a:prstGeom>
        </p:spPr>
        <p:txBody>
          <a:bodyPr>
            <a:normAutofit/>
          </a:bodyPr>
          <a:lstStyle/>
          <a:p>
            <a:r>
              <a:rPr lang="zh-CN" altLang="en-US" sz="4000" dirty="0">
                <a:latin typeface="黑体" panose="02010609060101010101" pitchFamily="49" charset="-122"/>
                <a:ea typeface="黑体" panose="02010609060101010101" pitchFamily="49" charset="-122"/>
              </a:rPr>
              <a:t>具体实现</a:t>
            </a:r>
            <a:r>
              <a:rPr lang="en-US" altLang="zh-CN" sz="4000" dirty="0">
                <a:latin typeface="黑体" panose="02010609060101010101" pitchFamily="49" charset="-122"/>
                <a:ea typeface="黑体" panose="02010609060101010101" pitchFamily="49" charset="-122"/>
              </a:rPr>
              <a:t>-</a:t>
            </a:r>
            <a:r>
              <a:rPr lang="zh-CN" altLang="en-US" sz="4000" dirty="0">
                <a:latin typeface="黑体" panose="02010609060101010101" pitchFamily="49" charset="-122"/>
                <a:ea typeface="黑体" panose="02010609060101010101" pitchFamily="49" charset="-122"/>
              </a:rPr>
              <a:t>数据分析</a:t>
            </a:r>
            <a:endParaRPr sz="4000" dirty="0">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xmlns="" id="{4EEFDE57-890C-4D76-A7BD-5051A757E4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500" y="3431695"/>
            <a:ext cx="6162442" cy="4501262"/>
          </a:xfrm>
          <a:prstGeom prst="rect">
            <a:avLst/>
          </a:prstGeom>
        </p:spPr>
      </p:pic>
      <p:sp>
        <p:nvSpPr>
          <p:cNvPr id="4" name="文本框 3">
            <a:extLst>
              <a:ext uri="{FF2B5EF4-FFF2-40B4-BE49-F238E27FC236}">
                <a16:creationId xmlns:a16="http://schemas.microsoft.com/office/drawing/2014/main" xmlns="" id="{543E26C1-A263-4CB2-8785-86F4A6DDE924}"/>
              </a:ext>
            </a:extLst>
          </p:cNvPr>
          <p:cNvSpPr txBox="1"/>
          <p:nvPr/>
        </p:nvSpPr>
        <p:spPr>
          <a:xfrm>
            <a:off x="346841" y="2300342"/>
            <a:ext cx="1175056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zh-CN" altLang="en-US" sz="36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Neue Light"/>
              </a:rPr>
              <a:t>使用</a:t>
            </a:r>
            <a:r>
              <a:rPr kumimoji="0" lang="en-US" altLang="zh-CN" sz="3600" b="0" i="0" u="none" strike="noStrike" cap="none" spc="0" normalizeH="0" baseline="0" dirty="0" err="1">
                <a:ln>
                  <a:noFill/>
                </a:ln>
                <a:solidFill>
                  <a:srgbClr val="000000"/>
                </a:solidFill>
                <a:effectLst/>
                <a:uFillTx/>
                <a:latin typeface="仿宋" panose="02010609060101010101" pitchFamily="49" charset="-122"/>
                <a:ea typeface="仿宋" panose="02010609060101010101" pitchFamily="49" charset="-122"/>
                <a:sym typeface="Helvetica Neue Light"/>
              </a:rPr>
              <a:t>sklearn</a:t>
            </a:r>
            <a:r>
              <a:rPr kumimoji="0" lang="en-US" altLang="zh-CN" sz="36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Neue Light"/>
              </a:rPr>
              <a:t>,</a:t>
            </a:r>
            <a:r>
              <a:rPr kumimoji="0" lang="zh-CN" altLang="en-US" sz="36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Neue Light"/>
              </a:rPr>
              <a:t> </a:t>
            </a:r>
            <a:r>
              <a:rPr kumimoji="0" lang="en-US" altLang="zh-CN" sz="3600" b="0" i="0" u="none" strike="noStrike" cap="none" spc="0" normalizeH="0" baseline="0" dirty="0" err="1" smtClean="0">
                <a:ln>
                  <a:noFill/>
                </a:ln>
                <a:solidFill>
                  <a:srgbClr val="000000"/>
                </a:solidFill>
                <a:effectLst/>
                <a:uFillTx/>
                <a:latin typeface="仿宋" panose="02010609060101010101" pitchFamily="49" charset="-122"/>
                <a:ea typeface="仿宋" panose="02010609060101010101" pitchFamily="49" charset="-122"/>
                <a:sym typeface="Helvetica Neue Light"/>
              </a:rPr>
              <a:t>matplotlib</a:t>
            </a:r>
            <a:r>
              <a:rPr kumimoji="0" lang="zh-CN" altLang="en-US" sz="3600" b="0" i="0" u="none" strike="noStrike" cap="none" spc="0" normalizeH="0" baseline="0" dirty="0" smtClean="0">
                <a:ln>
                  <a:noFill/>
                </a:ln>
                <a:solidFill>
                  <a:srgbClr val="000000"/>
                </a:solidFill>
                <a:effectLst/>
                <a:uFillTx/>
                <a:latin typeface="仿宋" panose="02010609060101010101" pitchFamily="49" charset="-122"/>
                <a:ea typeface="仿宋" panose="02010609060101010101" pitchFamily="49" charset="-122"/>
                <a:sym typeface="Helvetica Neue Light"/>
              </a:rPr>
              <a:t>对</a:t>
            </a:r>
            <a:r>
              <a:rPr kumimoji="0" lang="zh-CN" altLang="en-US" sz="36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Neue Light"/>
              </a:rPr>
              <a:t>数据进行探索与分析</a:t>
            </a:r>
          </a:p>
        </p:txBody>
      </p:sp>
      <p:sp>
        <p:nvSpPr>
          <p:cNvPr id="5" name="TextBox 4"/>
          <p:cNvSpPr txBox="1"/>
          <p:nvPr/>
        </p:nvSpPr>
        <p:spPr>
          <a:xfrm>
            <a:off x="6387151" y="4066409"/>
            <a:ext cx="6755643"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zh-CN" altLang="en-US" sz="2400" dirty="0" smtClean="0"/>
              <a:t>使用</a:t>
            </a:r>
            <a:r>
              <a:rPr lang="en-US" altLang="zh-CN" sz="2400" dirty="0" smtClean="0"/>
              <a:t>DBSCAN</a:t>
            </a:r>
            <a:r>
              <a:rPr lang="zh-CN" altLang="en-US" sz="2400" dirty="0" smtClean="0"/>
              <a:t>聚类算法的得到聚类结果：</a:t>
            </a:r>
            <a:endParaRPr lang="en-US" altLang="zh-CN" sz="2400" dirty="0" smtClean="0"/>
          </a:p>
          <a:p>
            <a:pPr marL="0" marR="0" indent="0" algn="l" defTabSz="584200" rtl="0" fontAlgn="auto" latinLnBrk="0" hangingPunct="0">
              <a:lnSpc>
                <a:spcPct val="100000"/>
              </a:lnSpc>
              <a:spcBef>
                <a:spcPts val="0"/>
              </a:spcBef>
              <a:spcAft>
                <a:spcPts val="0"/>
              </a:spcAft>
              <a:buClrTx/>
              <a:buSzTx/>
              <a:buFontTx/>
              <a:buNone/>
              <a:tabLst/>
            </a:pPr>
            <a:endParaRPr lang="en-US" altLang="zh-CN" sz="2400" dirty="0" smtClean="0"/>
          </a:p>
          <a:p>
            <a:pPr marL="0" marR="0" indent="0" algn="l" defTabSz="584200" rtl="0" fontAlgn="auto" latinLnBrk="0" hangingPunct="0">
              <a:lnSpc>
                <a:spcPct val="100000"/>
              </a:lnSpc>
              <a:spcBef>
                <a:spcPts val="0"/>
              </a:spcBef>
              <a:spcAft>
                <a:spcPts val="0"/>
              </a:spcAft>
              <a:buClrTx/>
              <a:buSzTx/>
              <a:buFontTx/>
              <a:buNone/>
              <a:tabLst/>
            </a:pPr>
            <a:r>
              <a:rPr lang="zh-CN" altLang="en-US" sz="2400" dirty="0" smtClean="0"/>
              <a:t>得到不同乘客簇，</a:t>
            </a:r>
            <a:endParaRPr lang="en-US" altLang="zh-CN" sz="2400" dirty="0" smtClean="0"/>
          </a:p>
          <a:p>
            <a:pPr marL="0" marR="0" indent="0" algn="l" defTabSz="584200" rtl="0" fontAlgn="auto" latinLnBrk="0" hangingPunct="0">
              <a:lnSpc>
                <a:spcPct val="100000"/>
              </a:lnSpc>
              <a:spcBef>
                <a:spcPts val="0"/>
              </a:spcBef>
              <a:spcAft>
                <a:spcPts val="0"/>
              </a:spcAft>
              <a:buClrTx/>
              <a:buSzTx/>
              <a:buFontTx/>
              <a:buNone/>
              <a:tabLst/>
            </a:pPr>
            <a:r>
              <a:rPr lang="zh-CN" altLang="en-US" sz="2400" dirty="0" smtClean="0"/>
              <a:t>以及每个簇的中心点经纬度和簇包含的乘客数目</a:t>
            </a:r>
            <a:endParaRPr kumimoji="0" lang="en-US" sz="2400" b="0" i="0" u="none" strike="noStrike" cap="none" spc="0" normalizeH="0" baseline="0" dirty="0">
              <a:ln>
                <a:noFill/>
              </a:ln>
              <a:solidFill>
                <a:srgbClr val="000000"/>
              </a:solidFill>
              <a:effectLst/>
              <a:uFillTx/>
              <a:sym typeface="Helvetica Neue Light"/>
            </a:endParaRPr>
          </a:p>
        </p:txBody>
      </p:sp>
    </p:spTree>
    <p:extLst>
      <p:ext uri="{BB962C8B-B14F-4D97-AF65-F5344CB8AC3E}">
        <p14:creationId xmlns:p14="http://schemas.microsoft.com/office/powerpoint/2010/main" val="412869472"/>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箭头: 右弧形 11">
            <a:extLst>
              <a:ext uri="{FF2B5EF4-FFF2-40B4-BE49-F238E27FC236}">
                <a16:creationId xmlns:a16="http://schemas.microsoft.com/office/drawing/2014/main" xmlns="" id="{20CB9D09-81C3-4CFB-B695-1AC391C27443}"/>
              </a:ext>
            </a:extLst>
          </p:cNvPr>
          <p:cNvSpPr/>
          <p:nvPr/>
        </p:nvSpPr>
        <p:spPr>
          <a:xfrm rot="5400000">
            <a:off x="5143213" y="3811517"/>
            <a:ext cx="1647060" cy="9822935"/>
          </a:xfrm>
          <a:prstGeom prst="curvedLeftArrow">
            <a:avLst>
              <a:gd name="adj1" fmla="val 18326"/>
              <a:gd name="adj2" fmla="val 35266"/>
              <a:gd name="adj3" fmla="val 17611"/>
            </a:avLst>
          </a:prstGeom>
          <a:solidFill>
            <a:schemeClr val="accent1">
              <a:satOff val="12166"/>
              <a:lumOff val="-13042"/>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3600" b="0" i="0" u="none" strike="noStrike" cap="none" spc="0" normalizeH="0" baseline="0">
              <a:ln>
                <a:noFill/>
              </a:ln>
              <a:solidFill>
                <a:srgbClr val="FFFFFF"/>
              </a:solidFill>
              <a:effectLst/>
              <a:uFillTx/>
              <a:latin typeface="+mn-lt"/>
              <a:ea typeface="+mn-ea"/>
              <a:cs typeface="+mn-cs"/>
              <a:sym typeface="Helvetica Neue Light"/>
            </a:endParaRPr>
          </a:p>
        </p:txBody>
      </p:sp>
      <p:sp>
        <p:nvSpPr>
          <p:cNvPr id="145" name="功能介绍"/>
          <p:cNvSpPr txBox="1">
            <a:spLocks noGrp="1"/>
          </p:cNvSpPr>
          <p:nvPr>
            <p:ph type="title"/>
          </p:nvPr>
        </p:nvSpPr>
        <p:spPr>
          <a:prstGeom prst="rect">
            <a:avLst/>
          </a:prstGeom>
        </p:spPr>
        <p:txBody>
          <a:bodyPr>
            <a:normAutofit/>
          </a:bodyPr>
          <a:lstStyle/>
          <a:p>
            <a:r>
              <a:rPr lang="zh-CN" altLang="en-US" sz="4000" dirty="0">
                <a:latin typeface="黑体" panose="02010609060101010101" pitchFamily="49" charset="-122"/>
                <a:ea typeface="黑体" panose="02010609060101010101" pitchFamily="49" charset="-122"/>
              </a:rPr>
              <a:t>具体实现</a:t>
            </a:r>
            <a:r>
              <a:rPr lang="en-US" altLang="zh-CN" sz="4000" dirty="0">
                <a:latin typeface="黑体" panose="02010609060101010101" pitchFamily="49" charset="-122"/>
                <a:ea typeface="黑体" panose="02010609060101010101" pitchFamily="49" charset="-122"/>
              </a:rPr>
              <a:t>-</a:t>
            </a:r>
            <a:r>
              <a:rPr lang="zh-CN" altLang="en-US" sz="4000" dirty="0">
                <a:latin typeface="黑体" panose="02010609060101010101" pitchFamily="49" charset="-122"/>
                <a:ea typeface="黑体" panose="02010609060101010101" pitchFamily="49" charset="-122"/>
              </a:rPr>
              <a:t>推荐算法</a:t>
            </a:r>
            <a:endParaRPr sz="4000" dirty="0">
              <a:latin typeface="黑体" panose="02010609060101010101" pitchFamily="49" charset="-122"/>
              <a:ea typeface="黑体" panose="02010609060101010101" pitchFamily="49" charset="-122"/>
            </a:endParaRPr>
          </a:p>
        </p:txBody>
      </p:sp>
      <p:sp>
        <p:nvSpPr>
          <p:cNvPr id="146" name="乘客"/>
          <p:cNvSpPr/>
          <p:nvPr/>
        </p:nvSpPr>
        <p:spPr>
          <a:xfrm>
            <a:off x="574063" y="6716566"/>
            <a:ext cx="1270001" cy="1270001"/>
          </a:xfrm>
          <a:prstGeom prst="rect">
            <a:avLst/>
          </a:prstGeom>
          <a:ln w="12700">
            <a:solidFill>
              <a:srgbClr val="9A9A9A"/>
            </a:solidFill>
            <a:miter lim="400000"/>
          </a:ln>
          <a:extLst>
            <a:ext uri="{C572A759-6A51-4108-AA02-DFA0A04FC94B}">
              <ma14:wrappingTextBoxFlag xmlns:ma14="http://schemas.microsoft.com/office/mac/drawingml/2011/main" val="1"/>
            </a:ext>
          </a:extLst>
        </p:spPr>
        <p:txBody>
          <a:bodyPr lIns="50800" tIns="50800" rIns="50800" bIns="50800" anchor="ctr"/>
          <a:lstStyle/>
          <a:p>
            <a:r>
              <a:t>乘客</a:t>
            </a:r>
          </a:p>
        </p:txBody>
      </p:sp>
      <p:sp>
        <p:nvSpPr>
          <p:cNvPr id="147" name="history trip,统计+聚类"/>
          <p:cNvSpPr/>
          <p:nvPr/>
        </p:nvSpPr>
        <p:spPr>
          <a:xfrm>
            <a:off x="4333954" y="6716566"/>
            <a:ext cx="3424828" cy="1270001"/>
          </a:xfrm>
          <a:prstGeom prst="rect">
            <a:avLst/>
          </a:prstGeom>
          <a:ln w="12700">
            <a:solidFill>
              <a:srgbClr val="9A9A9A"/>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3200"/>
            </a:lvl1pPr>
          </a:lstStyle>
          <a:p>
            <a:r>
              <a:rPr dirty="0"/>
              <a:t>history trip</a:t>
            </a:r>
          </a:p>
        </p:txBody>
      </p:sp>
      <p:sp>
        <p:nvSpPr>
          <p:cNvPr id="148" name="pickup_location"/>
          <p:cNvSpPr txBox="1"/>
          <p:nvPr/>
        </p:nvSpPr>
        <p:spPr>
          <a:xfrm>
            <a:off x="1961566" y="6760999"/>
            <a:ext cx="2254886" cy="473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r>
              <a:t>pickup_location</a:t>
            </a:r>
          </a:p>
        </p:txBody>
      </p:sp>
      <p:sp>
        <p:nvSpPr>
          <p:cNvPr id="150" name="Destination1…"/>
          <p:cNvSpPr txBox="1"/>
          <p:nvPr/>
        </p:nvSpPr>
        <p:spPr>
          <a:xfrm>
            <a:off x="9404884" y="6424566"/>
            <a:ext cx="2688337" cy="2323539"/>
          </a:xfrm>
          <a:prstGeom prst="rect">
            <a:avLst/>
          </a:prstGeom>
          <a:gradFill>
            <a:gsLst>
              <a:gs pos="0">
                <a:schemeClr val="accent5">
                  <a:hueOff val="-485923"/>
                  <a:satOff val="-14474"/>
                  <a:lumOff val="-11330"/>
                </a:schemeClr>
              </a:gs>
              <a:gs pos="100000">
                <a:schemeClr val="accent5">
                  <a:hueOff val="-485679"/>
                  <a:satOff val="-12669"/>
                  <a:lumOff val="-27282"/>
                </a:schemeClr>
              </a:gs>
            </a:gsLst>
            <a:lin ang="5400000"/>
          </a:gra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FFFFFF"/>
                </a:solidFill>
              </a:defRPr>
            </a:pPr>
            <a:r>
              <a:rPr dirty="0"/>
              <a:t>Destination1</a:t>
            </a:r>
          </a:p>
          <a:p>
            <a:pPr>
              <a:defRPr>
                <a:solidFill>
                  <a:srgbClr val="FFFFFF"/>
                </a:solidFill>
              </a:defRPr>
            </a:pPr>
            <a:r>
              <a:rPr dirty="0"/>
              <a:t>Destination2</a:t>
            </a:r>
          </a:p>
          <a:p>
            <a:pPr>
              <a:defRPr>
                <a:solidFill>
                  <a:srgbClr val="FFFFFF"/>
                </a:solidFill>
              </a:defRPr>
            </a:pPr>
            <a:r>
              <a:rPr dirty="0"/>
              <a:t>Destination3</a:t>
            </a:r>
          </a:p>
          <a:p>
            <a:pPr>
              <a:defRPr>
                <a:solidFill>
                  <a:srgbClr val="FFFFFF"/>
                </a:solidFill>
              </a:defRPr>
            </a:pPr>
            <a:r>
              <a:rPr dirty="0"/>
              <a:t>…..</a:t>
            </a:r>
          </a:p>
        </p:txBody>
      </p:sp>
      <p:sp>
        <p:nvSpPr>
          <p:cNvPr id="151" name="箭头"/>
          <p:cNvSpPr/>
          <p:nvPr/>
        </p:nvSpPr>
        <p:spPr>
          <a:xfrm>
            <a:off x="7816809" y="7131677"/>
            <a:ext cx="1530048" cy="434232"/>
          </a:xfrm>
          <a:prstGeom prst="rightArrow">
            <a:avLst>
              <a:gd name="adj1" fmla="val 32000"/>
              <a:gd name="adj2" fmla="val 70269"/>
            </a:avLst>
          </a:prstGeom>
          <a:solidFill>
            <a:schemeClr val="accent1">
              <a:satOff val="12166"/>
              <a:lumOff val="-13042"/>
            </a:schemeClr>
          </a:solidFill>
          <a:ln w="12700">
            <a:miter lim="400000"/>
          </a:ln>
        </p:spPr>
        <p:txBody>
          <a:bodyPr lIns="50800" tIns="50800" rIns="50800" bIns="50800" anchor="ctr"/>
          <a:lstStyle/>
          <a:p>
            <a:pPr>
              <a:defRPr>
                <a:solidFill>
                  <a:srgbClr val="FFFFFF"/>
                </a:solidFill>
              </a:defRPr>
            </a:pPr>
            <a:endParaRPr/>
          </a:p>
        </p:txBody>
      </p:sp>
      <p:sp>
        <p:nvSpPr>
          <p:cNvPr id="14" name="箭头: 右 13">
            <a:extLst>
              <a:ext uri="{FF2B5EF4-FFF2-40B4-BE49-F238E27FC236}">
                <a16:creationId xmlns:a16="http://schemas.microsoft.com/office/drawing/2014/main" xmlns="" id="{2833133E-3D20-43E9-BB62-48A71C4D2ED4}"/>
              </a:ext>
            </a:extLst>
          </p:cNvPr>
          <p:cNvSpPr/>
          <p:nvPr/>
        </p:nvSpPr>
        <p:spPr>
          <a:xfrm>
            <a:off x="1909192" y="7254228"/>
            <a:ext cx="2359633" cy="189131"/>
          </a:xfrm>
          <a:prstGeom prst="rightArrow">
            <a:avLst/>
          </a:prstGeom>
          <a:solidFill>
            <a:schemeClr val="accent1">
              <a:satOff val="12166"/>
              <a:lumOff val="-13042"/>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3600" b="0" i="0" u="none" strike="noStrike" cap="none" spc="0" normalizeH="0" baseline="0">
              <a:ln>
                <a:noFill/>
              </a:ln>
              <a:solidFill>
                <a:srgbClr val="FFFFFF"/>
              </a:solidFill>
              <a:effectLst/>
              <a:uFillTx/>
              <a:latin typeface="+mn-lt"/>
              <a:ea typeface="+mn-ea"/>
              <a:cs typeface="+mn-cs"/>
              <a:sym typeface="Helvetica Neue Light"/>
            </a:endParaRPr>
          </a:p>
        </p:txBody>
      </p:sp>
      <p:sp>
        <p:nvSpPr>
          <p:cNvPr id="17" name="箭头: 右弧形 16">
            <a:extLst>
              <a:ext uri="{FF2B5EF4-FFF2-40B4-BE49-F238E27FC236}">
                <a16:creationId xmlns:a16="http://schemas.microsoft.com/office/drawing/2014/main" xmlns="" id="{B273E04E-27C0-4D3E-B978-0C39226E63F8}"/>
              </a:ext>
            </a:extLst>
          </p:cNvPr>
          <p:cNvSpPr/>
          <p:nvPr/>
        </p:nvSpPr>
        <p:spPr>
          <a:xfrm rot="5400000">
            <a:off x="5185253" y="-78251"/>
            <a:ext cx="1647060" cy="9822935"/>
          </a:xfrm>
          <a:prstGeom prst="curvedLeftArrow">
            <a:avLst>
              <a:gd name="adj1" fmla="val 18326"/>
              <a:gd name="adj2" fmla="val 35266"/>
              <a:gd name="adj3" fmla="val 17611"/>
            </a:avLst>
          </a:prstGeom>
          <a:solidFill>
            <a:schemeClr val="accent1">
              <a:satOff val="12166"/>
              <a:lumOff val="-13042"/>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3600" b="0" i="0" u="none" strike="noStrike" cap="none" spc="0" normalizeH="0" baseline="0">
              <a:ln>
                <a:noFill/>
              </a:ln>
              <a:solidFill>
                <a:srgbClr val="FFFFFF"/>
              </a:solidFill>
              <a:effectLst/>
              <a:uFillTx/>
              <a:latin typeface="+mn-lt"/>
              <a:ea typeface="+mn-ea"/>
              <a:cs typeface="+mn-cs"/>
              <a:sym typeface="Helvetica Neue Light"/>
            </a:endParaRPr>
          </a:p>
        </p:txBody>
      </p:sp>
      <p:sp>
        <p:nvSpPr>
          <p:cNvPr id="18" name="司机">
            <a:extLst>
              <a:ext uri="{FF2B5EF4-FFF2-40B4-BE49-F238E27FC236}">
                <a16:creationId xmlns:a16="http://schemas.microsoft.com/office/drawing/2014/main" xmlns="" id="{9661D816-1DB5-45D2-91AC-4525BC56AC3D}"/>
              </a:ext>
            </a:extLst>
          </p:cNvPr>
          <p:cNvSpPr/>
          <p:nvPr/>
        </p:nvSpPr>
        <p:spPr>
          <a:xfrm>
            <a:off x="405727" y="2742348"/>
            <a:ext cx="1270001" cy="1270001"/>
          </a:xfrm>
          <a:prstGeom prst="rect">
            <a:avLst/>
          </a:prstGeom>
          <a:ln w="12700">
            <a:solidFill>
              <a:srgbClr val="9A9A9A"/>
            </a:solidFill>
            <a:miter lim="400000"/>
          </a:ln>
          <a:extLst>
            <a:ext uri="{C572A759-6A51-4108-AA02-DFA0A04FC94B}">
              <ma14:wrappingTextBoxFlag xmlns:ma14="http://schemas.microsoft.com/office/mac/drawingml/2011/main" val="1"/>
            </a:ext>
          </a:extLst>
        </p:spPr>
        <p:txBody>
          <a:bodyPr lIns="50800" tIns="50800" rIns="50800" bIns="50800" anchor="ctr"/>
          <a:lstStyle/>
          <a:p>
            <a:r>
              <a:t>司机</a:t>
            </a:r>
          </a:p>
        </p:txBody>
      </p:sp>
      <p:sp>
        <p:nvSpPr>
          <p:cNvPr id="19" name="pickup_lng/lat + passenger_count…">
            <a:extLst>
              <a:ext uri="{FF2B5EF4-FFF2-40B4-BE49-F238E27FC236}">
                <a16:creationId xmlns:a16="http://schemas.microsoft.com/office/drawing/2014/main" xmlns="" id="{CAB33AB6-8404-4A5F-B0A5-6CA048292850}"/>
              </a:ext>
            </a:extLst>
          </p:cNvPr>
          <p:cNvSpPr/>
          <p:nvPr/>
        </p:nvSpPr>
        <p:spPr>
          <a:xfrm>
            <a:off x="4165618" y="2742348"/>
            <a:ext cx="3424828" cy="1270001"/>
          </a:xfrm>
          <a:prstGeom prst="rect">
            <a:avLst/>
          </a:prstGeom>
          <a:ln w="12700">
            <a:solidFill>
              <a:srgbClr val="9A9A9A"/>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200"/>
            </a:pPr>
            <a:r>
              <a:rPr dirty="0" err="1"/>
              <a:t>pickup_lng</a:t>
            </a:r>
            <a:r>
              <a:rPr dirty="0"/>
              <a:t>/</a:t>
            </a:r>
            <a:r>
              <a:rPr dirty="0" err="1"/>
              <a:t>lat</a:t>
            </a:r>
            <a:r>
              <a:rPr dirty="0"/>
              <a:t> + </a:t>
            </a:r>
            <a:r>
              <a:rPr dirty="0" err="1"/>
              <a:t>passenger_count</a:t>
            </a:r>
            <a:endParaRPr dirty="0"/>
          </a:p>
          <a:p>
            <a:pPr>
              <a:defRPr sz="2200"/>
            </a:pPr>
            <a:r>
              <a:rPr dirty="0"/>
              <a:t>+heat-map</a:t>
            </a:r>
          </a:p>
        </p:txBody>
      </p:sp>
      <p:sp>
        <p:nvSpPr>
          <p:cNvPr id="20" name="Gps  定位">
            <a:extLst>
              <a:ext uri="{FF2B5EF4-FFF2-40B4-BE49-F238E27FC236}">
                <a16:creationId xmlns:a16="http://schemas.microsoft.com/office/drawing/2014/main" xmlns="" id="{8D283E4F-D902-42C1-BBD1-8DCEE6CBA40D}"/>
              </a:ext>
            </a:extLst>
          </p:cNvPr>
          <p:cNvSpPr txBox="1"/>
          <p:nvPr/>
        </p:nvSpPr>
        <p:spPr>
          <a:xfrm>
            <a:off x="2150431" y="2779820"/>
            <a:ext cx="1540486" cy="4873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r>
              <a:rPr dirty="0"/>
              <a:t>G</a:t>
            </a:r>
            <a:r>
              <a:rPr lang="en-US" altLang="zh-CN" dirty="0"/>
              <a:t>PS</a:t>
            </a:r>
            <a:r>
              <a:rPr dirty="0"/>
              <a:t>  </a:t>
            </a:r>
            <a:r>
              <a:rPr dirty="0" err="1"/>
              <a:t>定位</a:t>
            </a:r>
            <a:endParaRPr dirty="0"/>
          </a:p>
        </p:txBody>
      </p:sp>
      <p:sp>
        <p:nvSpPr>
          <p:cNvPr id="21" name="Pickup_lng/lat 1…">
            <a:extLst>
              <a:ext uri="{FF2B5EF4-FFF2-40B4-BE49-F238E27FC236}">
                <a16:creationId xmlns:a16="http://schemas.microsoft.com/office/drawing/2014/main" xmlns="" id="{753D7B88-02D0-4471-A5A4-2849523100C3}"/>
              </a:ext>
            </a:extLst>
          </p:cNvPr>
          <p:cNvSpPr txBox="1"/>
          <p:nvPr/>
        </p:nvSpPr>
        <p:spPr>
          <a:xfrm>
            <a:off x="9349149" y="2332391"/>
            <a:ext cx="3391510" cy="2323539"/>
          </a:xfrm>
          <a:prstGeom prst="rect">
            <a:avLst/>
          </a:prstGeom>
          <a:gradFill>
            <a:gsLst>
              <a:gs pos="0">
                <a:schemeClr val="accent5">
                  <a:hueOff val="-485923"/>
                  <a:satOff val="-14474"/>
                  <a:lumOff val="-11330"/>
                </a:schemeClr>
              </a:gs>
              <a:gs pos="100000">
                <a:schemeClr val="accent5">
                  <a:hueOff val="-485679"/>
                  <a:satOff val="-12669"/>
                  <a:lumOff val="-27282"/>
                </a:schemeClr>
              </a:gs>
            </a:gsLst>
            <a:lin ang="5400000"/>
          </a:gra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FFFFFF"/>
                </a:solidFill>
              </a:defRPr>
            </a:pPr>
            <a:r>
              <a:rPr dirty="0" err="1"/>
              <a:t>Pickup_lng</a:t>
            </a:r>
            <a:r>
              <a:rPr dirty="0"/>
              <a:t>/</a:t>
            </a:r>
            <a:r>
              <a:rPr dirty="0" err="1"/>
              <a:t>lat</a:t>
            </a:r>
            <a:r>
              <a:rPr dirty="0"/>
              <a:t> 1</a:t>
            </a:r>
          </a:p>
          <a:p>
            <a:pPr>
              <a:defRPr>
                <a:solidFill>
                  <a:srgbClr val="FFFFFF"/>
                </a:solidFill>
              </a:defRPr>
            </a:pPr>
            <a:r>
              <a:rPr dirty="0" err="1"/>
              <a:t>Pickup_lng</a:t>
            </a:r>
            <a:r>
              <a:rPr dirty="0"/>
              <a:t>/</a:t>
            </a:r>
            <a:r>
              <a:rPr dirty="0" err="1"/>
              <a:t>lat</a:t>
            </a:r>
            <a:r>
              <a:rPr dirty="0"/>
              <a:t> 2</a:t>
            </a:r>
          </a:p>
          <a:p>
            <a:pPr>
              <a:defRPr>
                <a:solidFill>
                  <a:srgbClr val="FFFFFF"/>
                </a:solidFill>
              </a:defRPr>
            </a:pPr>
            <a:r>
              <a:rPr dirty="0" err="1"/>
              <a:t>Pickup_lng</a:t>
            </a:r>
            <a:r>
              <a:rPr dirty="0"/>
              <a:t>/</a:t>
            </a:r>
            <a:r>
              <a:rPr dirty="0" err="1"/>
              <a:t>lat</a:t>
            </a:r>
            <a:r>
              <a:rPr dirty="0"/>
              <a:t> 3</a:t>
            </a:r>
          </a:p>
          <a:p>
            <a:pPr>
              <a:defRPr>
                <a:solidFill>
                  <a:srgbClr val="FFFFFF"/>
                </a:solidFill>
              </a:defRPr>
            </a:pPr>
            <a:r>
              <a:rPr dirty="0"/>
              <a:t>…..</a:t>
            </a:r>
          </a:p>
        </p:txBody>
      </p:sp>
      <p:sp>
        <p:nvSpPr>
          <p:cNvPr id="22" name="箭头: 右 21">
            <a:extLst>
              <a:ext uri="{FF2B5EF4-FFF2-40B4-BE49-F238E27FC236}">
                <a16:creationId xmlns:a16="http://schemas.microsoft.com/office/drawing/2014/main" xmlns="" id="{229CD166-07CF-4FA6-9399-CF346CEF7D3B}"/>
              </a:ext>
            </a:extLst>
          </p:cNvPr>
          <p:cNvSpPr/>
          <p:nvPr/>
        </p:nvSpPr>
        <p:spPr>
          <a:xfrm>
            <a:off x="1740856" y="3282782"/>
            <a:ext cx="2359633" cy="189131"/>
          </a:xfrm>
          <a:prstGeom prst="rightArrow">
            <a:avLst/>
          </a:prstGeom>
          <a:solidFill>
            <a:schemeClr val="accent1">
              <a:satOff val="12166"/>
              <a:lumOff val="-13042"/>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3600" b="0" i="0" u="none" strike="noStrike" cap="none" spc="0" normalizeH="0" baseline="0">
              <a:ln>
                <a:noFill/>
              </a:ln>
              <a:solidFill>
                <a:srgbClr val="FFFFFF"/>
              </a:solidFill>
              <a:effectLst/>
              <a:uFillTx/>
              <a:latin typeface="+mn-lt"/>
              <a:ea typeface="+mn-ea"/>
              <a:cs typeface="+mn-cs"/>
              <a:sym typeface="Helvetica Neue Light"/>
            </a:endParaRPr>
          </a:p>
        </p:txBody>
      </p:sp>
      <p:sp>
        <p:nvSpPr>
          <p:cNvPr id="23" name="箭头">
            <a:extLst>
              <a:ext uri="{FF2B5EF4-FFF2-40B4-BE49-F238E27FC236}">
                <a16:creationId xmlns:a16="http://schemas.microsoft.com/office/drawing/2014/main" xmlns="" id="{D07391E9-F78B-43AA-9CCD-8B4BCB056FEC}"/>
              </a:ext>
            </a:extLst>
          </p:cNvPr>
          <p:cNvSpPr/>
          <p:nvPr/>
        </p:nvSpPr>
        <p:spPr>
          <a:xfrm>
            <a:off x="7704773" y="3158901"/>
            <a:ext cx="1530048" cy="434232"/>
          </a:xfrm>
          <a:prstGeom prst="rightArrow">
            <a:avLst>
              <a:gd name="adj1" fmla="val 32000"/>
              <a:gd name="adj2" fmla="val 70269"/>
            </a:avLst>
          </a:prstGeom>
          <a:solidFill>
            <a:schemeClr val="accent1">
              <a:satOff val="12166"/>
              <a:lumOff val="-13042"/>
            </a:schemeClr>
          </a:solidFill>
          <a:ln w="12700">
            <a:miter lim="400000"/>
          </a:ln>
        </p:spPr>
        <p:txBody>
          <a:bodyPr lIns="50800" tIns="50800" rIns="50800" bIns="50800" anchor="ctr"/>
          <a:lstStyle/>
          <a:p>
            <a:pPr>
              <a:defRPr>
                <a:solidFill>
                  <a:srgbClr val="FFFFFF"/>
                </a:solidFill>
              </a:defRPr>
            </a:pPr>
            <a:endParaRPr/>
          </a:p>
        </p:txBody>
      </p:sp>
    </p:spTree>
    <p:extLst>
      <p:ext uri="{BB962C8B-B14F-4D97-AF65-F5344CB8AC3E}">
        <p14:creationId xmlns:p14="http://schemas.microsoft.com/office/powerpoint/2010/main" val="3404727970"/>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展望"/>
          <p:cNvSpPr txBox="1">
            <a:spLocks noGrp="1"/>
          </p:cNvSpPr>
          <p:nvPr>
            <p:ph type="title"/>
          </p:nvPr>
        </p:nvSpPr>
        <p:spPr>
          <a:prstGeom prst="rect">
            <a:avLst/>
          </a:prstGeom>
        </p:spPr>
        <p:txBody>
          <a:bodyPr>
            <a:normAutofit/>
          </a:bodyPr>
          <a:lstStyle/>
          <a:p>
            <a:r>
              <a:rPr sz="4000" dirty="0" err="1">
                <a:latin typeface="黑体" panose="02010609060101010101" pitchFamily="49" charset="-122"/>
                <a:ea typeface="黑体" panose="02010609060101010101" pitchFamily="49" charset="-122"/>
              </a:rPr>
              <a:t>展望</a:t>
            </a:r>
            <a:endParaRPr sz="4000" dirty="0">
              <a:latin typeface="黑体" panose="02010609060101010101" pitchFamily="49" charset="-122"/>
              <a:ea typeface="黑体" panose="02010609060101010101" pitchFamily="49" charset="-122"/>
            </a:endParaRPr>
          </a:p>
        </p:txBody>
      </p:sp>
      <p:sp>
        <p:nvSpPr>
          <p:cNvPr id="175" name="商业分析…"/>
          <p:cNvSpPr txBox="1">
            <a:spLocks noGrp="1"/>
          </p:cNvSpPr>
          <p:nvPr>
            <p:ph type="body" idx="1"/>
          </p:nvPr>
        </p:nvSpPr>
        <p:spPr>
          <a:prstGeom prst="rect">
            <a:avLst/>
          </a:prstGeom>
        </p:spPr>
        <p:txBody>
          <a:bodyPr/>
          <a:lstStyle/>
          <a:p>
            <a:pPr marL="420623" indent="-420623" defTabSz="537463">
              <a:spcBef>
                <a:spcPts val="3800"/>
              </a:spcBef>
              <a:defRPr sz="3312"/>
            </a:pPr>
            <a:r>
              <a:rPr dirty="0" err="1">
                <a:solidFill>
                  <a:schemeClr val="tx1"/>
                </a:solidFill>
                <a:latin typeface="仿宋" panose="02010609060101010101" pitchFamily="49" charset="-122"/>
                <a:ea typeface="仿宋" panose="02010609060101010101" pitchFamily="49" charset="-122"/>
              </a:rPr>
              <a:t>商业分析</a:t>
            </a:r>
            <a:endParaRPr dirty="0">
              <a:solidFill>
                <a:schemeClr val="tx1"/>
              </a:solidFill>
              <a:latin typeface="仿宋" panose="02010609060101010101" pitchFamily="49" charset="-122"/>
              <a:ea typeface="仿宋" panose="02010609060101010101" pitchFamily="49" charset="-122"/>
            </a:endParaRPr>
          </a:p>
          <a:p>
            <a:pPr marL="0" indent="0" defTabSz="537463">
              <a:spcBef>
                <a:spcPts val="3800"/>
              </a:spcBef>
              <a:buSzTx/>
              <a:buFontTx/>
              <a:buNone/>
              <a:defRPr sz="2576"/>
            </a:pPr>
            <a:r>
              <a:rPr dirty="0" err="1">
                <a:solidFill>
                  <a:schemeClr val="tx1"/>
                </a:solidFill>
                <a:latin typeface="仿宋" panose="02010609060101010101" pitchFamily="49" charset="-122"/>
                <a:ea typeface="仿宋" panose="02010609060101010101" pitchFamily="49" charset="-122"/>
              </a:rPr>
              <a:t>根据neighborhoods的行为进行推荐（例：可以根据该区域的人群消费行为开发店铺等</a:t>
            </a:r>
            <a:r>
              <a:rPr dirty="0">
                <a:solidFill>
                  <a:schemeClr val="tx1"/>
                </a:solidFill>
                <a:latin typeface="仿宋" panose="02010609060101010101" pitchFamily="49" charset="-122"/>
                <a:ea typeface="仿宋" panose="02010609060101010101" pitchFamily="49" charset="-122"/>
              </a:rPr>
              <a:t>）</a:t>
            </a:r>
          </a:p>
          <a:p>
            <a:pPr marL="420623" indent="-420623" defTabSz="537463">
              <a:spcBef>
                <a:spcPts val="3800"/>
              </a:spcBef>
              <a:defRPr sz="3312"/>
            </a:pPr>
            <a:r>
              <a:rPr dirty="0" err="1">
                <a:solidFill>
                  <a:schemeClr val="tx1"/>
                </a:solidFill>
                <a:latin typeface="仿宋" panose="02010609060101010101" pitchFamily="49" charset="-122"/>
                <a:ea typeface="仿宋" panose="02010609060101010101" pitchFamily="49" charset="-122"/>
              </a:rPr>
              <a:t>嵌入旅游APP</a:t>
            </a:r>
            <a:endParaRPr dirty="0">
              <a:solidFill>
                <a:schemeClr val="tx1"/>
              </a:solidFill>
              <a:latin typeface="仿宋" panose="02010609060101010101" pitchFamily="49" charset="-122"/>
              <a:ea typeface="仿宋" panose="02010609060101010101" pitchFamily="49" charset="-122"/>
            </a:endParaRPr>
          </a:p>
          <a:p>
            <a:pPr marL="0" indent="0" defTabSz="537463">
              <a:spcBef>
                <a:spcPts val="3800"/>
              </a:spcBef>
              <a:buSzTx/>
              <a:buFontTx/>
              <a:buNone/>
              <a:defRPr sz="2576"/>
            </a:pPr>
            <a:r>
              <a:rPr dirty="0" err="1">
                <a:solidFill>
                  <a:schemeClr val="tx1"/>
                </a:solidFill>
                <a:latin typeface="仿宋" panose="02010609060101010101" pitchFamily="49" charset="-122"/>
                <a:ea typeface="仿宋" panose="02010609060101010101" pitchFamily="49" charset="-122"/>
              </a:rPr>
              <a:t>旅游人群的起始地点都比较具有类别属性信息，将本项目嵌入到旅游APP中提供更加精确专属的服务</a:t>
            </a:r>
            <a:r>
              <a:rPr dirty="0">
                <a:solidFill>
                  <a:schemeClr val="tx1"/>
                </a:solidFill>
                <a:latin typeface="仿宋" panose="02010609060101010101" pitchFamily="49" charset="-122"/>
                <a:ea typeface="仿宋" panose="02010609060101010101" pitchFamily="49" charset="-122"/>
              </a:rPr>
              <a:t>。</a:t>
            </a:r>
          </a:p>
          <a:p>
            <a:pPr marL="420623" indent="-420623" defTabSz="537463">
              <a:spcBef>
                <a:spcPts val="3800"/>
              </a:spcBef>
              <a:defRPr sz="3312"/>
            </a:pPr>
            <a:r>
              <a:rPr dirty="0" err="1">
                <a:solidFill>
                  <a:schemeClr val="tx1"/>
                </a:solidFill>
                <a:latin typeface="仿宋" panose="02010609060101010101" pitchFamily="49" charset="-122"/>
                <a:ea typeface="仿宋" panose="02010609060101010101" pitchFamily="49" charset="-122"/>
              </a:rPr>
              <a:t>出行链分析</a:t>
            </a:r>
            <a:endParaRPr dirty="0">
              <a:solidFill>
                <a:schemeClr val="tx1"/>
              </a:solidFill>
              <a:latin typeface="仿宋" panose="02010609060101010101" pitchFamily="49" charset="-122"/>
              <a:ea typeface="仿宋" panose="02010609060101010101" pitchFamily="49" charset="-122"/>
            </a:endParaRPr>
          </a:p>
          <a:p>
            <a:pPr marL="0" indent="0" defTabSz="537463">
              <a:spcBef>
                <a:spcPts val="3800"/>
              </a:spcBef>
              <a:buSzTx/>
              <a:buFontTx/>
              <a:buNone/>
              <a:defRPr sz="2576"/>
            </a:pPr>
            <a:r>
              <a:rPr dirty="0" err="1">
                <a:solidFill>
                  <a:schemeClr val="tx1"/>
                </a:solidFill>
                <a:latin typeface="仿宋" panose="02010609060101010101" pitchFamily="49" charset="-122"/>
                <a:ea typeface="仿宋" panose="02010609060101010101" pitchFamily="49" charset="-122"/>
              </a:rPr>
              <a:t>可以结合一卡通数据进行城市居民的出行链分析</a:t>
            </a:r>
            <a:r>
              <a:rPr dirty="0">
                <a:solidFill>
                  <a:schemeClr val="tx1"/>
                </a:solidFill>
                <a:latin typeface="仿宋" panose="02010609060101010101" pitchFamily="49" charset="-122"/>
                <a:ea typeface="仿宋" panose="02010609060101010101" pitchFamily="49" charset="-122"/>
              </a:rPr>
              <a:t>。</a:t>
            </a:r>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252</TotalTime>
  <Words>393</Words>
  <Application>Microsoft Macintosh PowerPoint</Application>
  <PresentationFormat>Custom</PresentationFormat>
  <Paragraphs>55</Paragraphs>
  <Slides>10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Bookman Old Style</vt:lpstr>
      <vt:lpstr>Helvetica</vt:lpstr>
      <vt:lpstr>Helvetica Neue</vt:lpstr>
      <vt:lpstr>Helvetica Neue Light</vt:lpstr>
      <vt:lpstr>Helvetica Neue Medium</vt:lpstr>
      <vt:lpstr>仿宋</vt:lpstr>
      <vt:lpstr>黑体</vt:lpstr>
      <vt:lpstr>ModernPortfolio</vt:lpstr>
      <vt:lpstr>PickP(passenger)&amp;AutoD(destination)</vt:lpstr>
      <vt:lpstr>背景</vt:lpstr>
      <vt:lpstr>整体综述</vt:lpstr>
      <vt:lpstr>系统结构</vt:lpstr>
      <vt:lpstr>功能介绍</vt:lpstr>
      <vt:lpstr>功能介绍</vt:lpstr>
      <vt:lpstr>具体实现-数据分析</vt:lpstr>
      <vt:lpstr>具体实现-推荐算法</vt:lpstr>
      <vt:lpstr>展望</vt:lpstr>
      <vt:lpstr>比赛体验</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PickP(passenger)&amp;AutoD(destination)</dc:title>
  <cp:lastModifiedBy>Microsoft Office User</cp:lastModifiedBy>
  <cp:revision>34</cp:revision>
  <dcterms:modified xsi:type="dcterms:W3CDTF">2018-07-22T07:00:22Z</dcterms:modified>
</cp:coreProperties>
</file>